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9" r:id="rId4"/>
    <p:sldId id="261" r:id="rId5"/>
    <p:sldId id="260" r:id="rId6"/>
    <p:sldId id="262" r:id="rId7"/>
    <p:sldId id="294" r:id="rId8"/>
    <p:sldId id="295" r:id="rId9"/>
    <p:sldId id="263" r:id="rId10"/>
    <p:sldId id="264" r:id="rId11"/>
    <p:sldId id="265" r:id="rId12"/>
    <p:sldId id="266" r:id="rId13"/>
    <p:sldId id="272" r:id="rId14"/>
    <p:sldId id="267" r:id="rId15"/>
    <p:sldId id="268" r:id="rId16"/>
    <p:sldId id="269" r:id="rId17"/>
    <p:sldId id="270" r:id="rId18"/>
    <p:sldId id="271" r:id="rId19"/>
    <p:sldId id="273" r:id="rId20"/>
    <p:sldId id="296" r:id="rId21"/>
    <p:sldId id="293" r:id="rId22"/>
    <p:sldId id="276" r:id="rId23"/>
    <p:sldId id="274" r:id="rId24"/>
    <p:sldId id="275" r:id="rId25"/>
    <p:sldId id="277" r:id="rId26"/>
    <p:sldId id="278" r:id="rId27"/>
    <p:sldId id="298" r:id="rId28"/>
    <p:sldId id="299" r:id="rId29"/>
    <p:sldId id="281" r:id="rId30"/>
    <p:sldId id="282" r:id="rId31"/>
    <p:sldId id="287" r:id="rId32"/>
    <p:sldId id="284" r:id="rId33"/>
    <p:sldId id="285" r:id="rId34"/>
    <p:sldId id="286" r:id="rId35"/>
    <p:sldId id="28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-8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079DEF-9191-D948-9BA6-069A630EB5EE}" type="doc">
      <dgm:prSet loTypeId="urn:microsoft.com/office/officeart/2005/8/layout/chevron1" loCatId="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A892784-F5DA-2445-893B-21DAA5A78168}">
      <dgm:prSet/>
      <dgm:spPr/>
      <dgm:t>
        <a:bodyPr/>
        <a:lstStyle/>
        <a:p>
          <a:pPr rtl="0"/>
          <a:r>
            <a:rPr lang="en-US" dirty="0" smtClean="0"/>
            <a:t>Logical Equations</a:t>
          </a:r>
          <a:endParaRPr lang="en-US" dirty="0"/>
        </a:p>
      </dgm:t>
    </dgm:pt>
    <dgm:pt modelId="{D604C645-D9B5-E64A-A1C1-2942AD6B26A0}" type="parTrans" cxnId="{E7D38AF3-978B-0140-98AF-20E08FB9AD7A}">
      <dgm:prSet/>
      <dgm:spPr/>
      <dgm:t>
        <a:bodyPr/>
        <a:lstStyle/>
        <a:p>
          <a:endParaRPr lang="en-US"/>
        </a:p>
      </dgm:t>
    </dgm:pt>
    <dgm:pt modelId="{DB01310E-67DF-0044-B10D-B5F7223CF23D}" type="sibTrans" cxnId="{E7D38AF3-978B-0140-98AF-20E08FB9AD7A}">
      <dgm:prSet/>
      <dgm:spPr/>
      <dgm:t>
        <a:bodyPr/>
        <a:lstStyle/>
        <a:p>
          <a:endParaRPr lang="en-US"/>
        </a:p>
      </dgm:t>
    </dgm:pt>
    <dgm:pt modelId="{35AD47FB-F0E5-9B46-B1BD-298029DD8AB1}">
      <dgm:prSet/>
      <dgm:spPr/>
      <dgm:t>
        <a:bodyPr/>
        <a:lstStyle/>
        <a:p>
          <a:pPr rtl="0"/>
          <a:r>
            <a:rPr lang="en-US" dirty="0" smtClean="0"/>
            <a:t>State Table</a:t>
          </a:r>
          <a:endParaRPr lang="en-US" dirty="0"/>
        </a:p>
      </dgm:t>
    </dgm:pt>
    <dgm:pt modelId="{51A595B3-AB11-284F-A781-11E6F99E308F}" type="parTrans" cxnId="{3E3F00F9-3BA5-324E-B429-06CBAA73E771}">
      <dgm:prSet/>
      <dgm:spPr/>
      <dgm:t>
        <a:bodyPr/>
        <a:lstStyle/>
        <a:p>
          <a:endParaRPr lang="en-US"/>
        </a:p>
      </dgm:t>
    </dgm:pt>
    <dgm:pt modelId="{C9153755-0B95-D74A-BE83-31A7718989C8}" type="sibTrans" cxnId="{3E3F00F9-3BA5-324E-B429-06CBAA73E771}">
      <dgm:prSet/>
      <dgm:spPr/>
      <dgm:t>
        <a:bodyPr/>
        <a:lstStyle/>
        <a:p>
          <a:endParaRPr lang="en-US"/>
        </a:p>
      </dgm:t>
    </dgm:pt>
    <dgm:pt modelId="{E8AC2BB6-C42C-6448-83F5-53DC569C64B6}">
      <dgm:prSet/>
      <dgm:spPr/>
      <dgm:t>
        <a:bodyPr/>
        <a:lstStyle/>
        <a:p>
          <a:pPr rtl="0"/>
          <a:r>
            <a:rPr lang="en-US" dirty="0" smtClean="0"/>
            <a:t>State Transition Graph</a:t>
          </a:r>
          <a:endParaRPr lang="en-US" dirty="0"/>
        </a:p>
      </dgm:t>
    </dgm:pt>
    <dgm:pt modelId="{032E8BBF-D5F5-404D-A8B5-F2A42CB0491F}" type="parTrans" cxnId="{EEBD4D14-CE54-1E44-86E5-A8A1E9642289}">
      <dgm:prSet/>
      <dgm:spPr/>
      <dgm:t>
        <a:bodyPr/>
        <a:lstStyle/>
        <a:p>
          <a:endParaRPr lang="en-US"/>
        </a:p>
      </dgm:t>
    </dgm:pt>
    <dgm:pt modelId="{5D528A1E-32F8-F840-B89E-D5FF61C81FD4}" type="sibTrans" cxnId="{EEBD4D14-CE54-1E44-86E5-A8A1E9642289}">
      <dgm:prSet/>
      <dgm:spPr/>
      <dgm:t>
        <a:bodyPr/>
        <a:lstStyle/>
        <a:p>
          <a:endParaRPr lang="en-US"/>
        </a:p>
      </dgm:t>
    </dgm:pt>
    <dgm:pt modelId="{D67A393A-0A36-3E4E-BE87-F7136237646E}">
      <dgm:prSet/>
      <dgm:spPr/>
      <dgm:t>
        <a:bodyPr/>
        <a:lstStyle/>
        <a:p>
          <a:pPr rtl="0"/>
          <a:r>
            <a:rPr lang="en-US" dirty="0" smtClean="0"/>
            <a:t>Pathway Analysis</a:t>
          </a:r>
          <a:endParaRPr lang="en-US" dirty="0"/>
        </a:p>
      </dgm:t>
    </dgm:pt>
    <dgm:pt modelId="{BF37C84E-20AD-494C-8563-88A90F22D29A}" type="parTrans" cxnId="{82924525-1F8D-9E42-A0AE-586BB8BED597}">
      <dgm:prSet/>
      <dgm:spPr/>
      <dgm:t>
        <a:bodyPr/>
        <a:lstStyle/>
        <a:p>
          <a:endParaRPr lang="en-US"/>
        </a:p>
      </dgm:t>
    </dgm:pt>
    <dgm:pt modelId="{984B2194-9C94-7145-9E7B-177577BBB971}" type="sibTrans" cxnId="{82924525-1F8D-9E42-A0AE-586BB8BED597}">
      <dgm:prSet/>
      <dgm:spPr/>
      <dgm:t>
        <a:bodyPr/>
        <a:lstStyle/>
        <a:p>
          <a:endParaRPr lang="en-US"/>
        </a:p>
      </dgm:t>
    </dgm:pt>
    <dgm:pt modelId="{03853DE4-8227-4240-A62F-0B8A603AD379}" type="pres">
      <dgm:prSet presAssocID="{F6079DEF-9191-D948-9BA6-069A630EB5EE}" presName="Name0" presStyleCnt="0">
        <dgm:presLayoutVars>
          <dgm:dir/>
          <dgm:animLvl val="lvl"/>
          <dgm:resizeHandles val="exact"/>
        </dgm:presLayoutVars>
      </dgm:prSet>
      <dgm:spPr/>
    </dgm:pt>
    <dgm:pt modelId="{C6118AF3-E36B-3D4B-919F-63D84E049EE9}" type="pres">
      <dgm:prSet presAssocID="{7A892784-F5DA-2445-893B-21DAA5A78168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49E19C8-1C4D-2345-B849-8483DC9B7330}" type="pres">
      <dgm:prSet presAssocID="{DB01310E-67DF-0044-B10D-B5F7223CF23D}" presName="parTxOnlySpace" presStyleCnt="0"/>
      <dgm:spPr/>
    </dgm:pt>
    <dgm:pt modelId="{E403FAB9-2B85-2D47-86AE-AB8AF50AB764}" type="pres">
      <dgm:prSet presAssocID="{35AD47FB-F0E5-9B46-B1BD-298029DD8AB1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D0AA392-396B-EE43-86FA-372CD6EE3D34}" type="pres">
      <dgm:prSet presAssocID="{C9153755-0B95-D74A-BE83-31A7718989C8}" presName="parTxOnlySpace" presStyleCnt="0"/>
      <dgm:spPr/>
    </dgm:pt>
    <dgm:pt modelId="{AC24F253-03E2-8F43-882F-4A1F6DCE41F4}" type="pres">
      <dgm:prSet presAssocID="{E8AC2BB6-C42C-6448-83F5-53DC569C64B6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CE8BFB1-F2FA-2048-82EA-4D81F863DC54}" type="pres">
      <dgm:prSet presAssocID="{5D528A1E-32F8-F840-B89E-D5FF61C81FD4}" presName="parTxOnlySpace" presStyleCnt="0"/>
      <dgm:spPr/>
    </dgm:pt>
    <dgm:pt modelId="{0F196807-5548-7341-9A33-A5B67C6BB32F}" type="pres">
      <dgm:prSet presAssocID="{D67A393A-0A36-3E4E-BE87-F7136237646E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D07A0BB-A246-D541-B149-59A1FD260C94}" type="presOf" srcId="{35AD47FB-F0E5-9B46-B1BD-298029DD8AB1}" destId="{E403FAB9-2B85-2D47-86AE-AB8AF50AB764}" srcOrd="0" destOrd="0" presId="urn:microsoft.com/office/officeart/2005/8/layout/chevron1"/>
    <dgm:cxn modelId="{5D689954-C997-1B41-B7D5-356CB63A134B}" type="presOf" srcId="{F6079DEF-9191-D948-9BA6-069A630EB5EE}" destId="{03853DE4-8227-4240-A62F-0B8A603AD379}" srcOrd="0" destOrd="0" presId="urn:microsoft.com/office/officeart/2005/8/layout/chevron1"/>
    <dgm:cxn modelId="{31F86A20-4321-C046-A156-E3E7725B2A32}" type="presOf" srcId="{7A892784-F5DA-2445-893B-21DAA5A78168}" destId="{C6118AF3-E36B-3D4B-919F-63D84E049EE9}" srcOrd="0" destOrd="0" presId="urn:microsoft.com/office/officeart/2005/8/layout/chevron1"/>
    <dgm:cxn modelId="{EEBD4D14-CE54-1E44-86E5-A8A1E9642289}" srcId="{F6079DEF-9191-D948-9BA6-069A630EB5EE}" destId="{E8AC2BB6-C42C-6448-83F5-53DC569C64B6}" srcOrd="2" destOrd="0" parTransId="{032E8BBF-D5F5-404D-A8B5-F2A42CB0491F}" sibTransId="{5D528A1E-32F8-F840-B89E-D5FF61C81FD4}"/>
    <dgm:cxn modelId="{3E3F00F9-3BA5-324E-B429-06CBAA73E771}" srcId="{F6079DEF-9191-D948-9BA6-069A630EB5EE}" destId="{35AD47FB-F0E5-9B46-B1BD-298029DD8AB1}" srcOrd="1" destOrd="0" parTransId="{51A595B3-AB11-284F-A781-11E6F99E308F}" sibTransId="{C9153755-0B95-D74A-BE83-31A7718989C8}"/>
    <dgm:cxn modelId="{E7D38AF3-978B-0140-98AF-20E08FB9AD7A}" srcId="{F6079DEF-9191-D948-9BA6-069A630EB5EE}" destId="{7A892784-F5DA-2445-893B-21DAA5A78168}" srcOrd="0" destOrd="0" parTransId="{D604C645-D9B5-E64A-A1C1-2942AD6B26A0}" sibTransId="{DB01310E-67DF-0044-B10D-B5F7223CF23D}"/>
    <dgm:cxn modelId="{CD17AD29-B51C-A644-BFB2-EBD4F43676E7}" type="presOf" srcId="{D67A393A-0A36-3E4E-BE87-F7136237646E}" destId="{0F196807-5548-7341-9A33-A5B67C6BB32F}" srcOrd="0" destOrd="0" presId="urn:microsoft.com/office/officeart/2005/8/layout/chevron1"/>
    <dgm:cxn modelId="{82924525-1F8D-9E42-A0AE-586BB8BED597}" srcId="{F6079DEF-9191-D948-9BA6-069A630EB5EE}" destId="{D67A393A-0A36-3E4E-BE87-F7136237646E}" srcOrd="3" destOrd="0" parTransId="{BF37C84E-20AD-494C-8563-88A90F22D29A}" sibTransId="{984B2194-9C94-7145-9E7B-177577BBB971}"/>
    <dgm:cxn modelId="{48B92C61-8B74-BD41-9C87-5AF02A97FAF7}" type="presOf" srcId="{E8AC2BB6-C42C-6448-83F5-53DC569C64B6}" destId="{AC24F253-03E2-8F43-882F-4A1F6DCE41F4}" srcOrd="0" destOrd="0" presId="urn:microsoft.com/office/officeart/2005/8/layout/chevron1"/>
    <dgm:cxn modelId="{2304B605-372E-5446-9ADA-A13D07B619C1}" type="presParOf" srcId="{03853DE4-8227-4240-A62F-0B8A603AD379}" destId="{C6118AF3-E36B-3D4B-919F-63D84E049EE9}" srcOrd="0" destOrd="0" presId="urn:microsoft.com/office/officeart/2005/8/layout/chevron1"/>
    <dgm:cxn modelId="{999437D2-5B8C-0C45-A0E3-5AC80B368EC2}" type="presParOf" srcId="{03853DE4-8227-4240-A62F-0B8A603AD379}" destId="{E49E19C8-1C4D-2345-B849-8483DC9B7330}" srcOrd="1" destOrd="0" presId="urn:microsoft.com/office/officeart/2005/8/layout/chevron1"/>
    <dgm:cxn modelId="{E7F99EA0-CC7C-004E-BF25-5188A6F71449}" type="presParOf" srcId="{03853DE4-8227-4240-A62F-0B8A603AD379}" destId="{E403FAB9-2B85-2D47-86AE-AB8AF50AB764}" srcOrd="2" destOrd="0" presId="urn:microsoft.com/office/officeart/2005/8/layout/chevron1"/>
    <dgm:cxn modelId="{FC6009A1-0E52-8F47-BB11-482B3EE0B75F}" type="presParOf" srcId="{03853DE4-8227-4240-A62F-0B8A603AD379}" destId="{BD0AA392-396B-EE43-86FA-372CD6EE3D34}" srcOrd="3" destOrd="0" presId="urn:microsoft.com/office/officeart/2005/8/layout/chevron1"/>
    <dgm:cxn modelId="{6FF9D43E-AB83-5545-AC71-62C652C6F6A6}" type="presParOf" srcId="{03853DE4-8227-4240-A62F-0B8A603AD379}" destId="{AC24F253-03E2-8F43-882F-4A1F6DCE41F4}" srcOrd="4" destOrd="0" presId="urn:microsoft.com/office/officeart/2005/8/layout/chevron1"/>
    <dgm:cxn modelId="{6D667B38-60DE-784A-B18C-1A85AB5CA61C}" type="presParOf" srcId="{03853DE4-8227-4240-A62F-0B8A603AD379}" destId="{0CE8BFB1-F2FA-2048-82EA-4D81F863DC54}" srcOrd="5" destOrd="0" presId="urn:microsoft.com/office/officeart/2005/8/layout/chevron1"/>
    <dgm:cxn modelId="{B23E3B2F-DB52-3642-B86D-949A2A4D5F0E}" type="presParOf" srcId="{03853DE4-8227-4240-A62F-0B8A603AD379}" destId="{0F196807-5548-7341-9A33-A5B67C6BB32F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118AF3-E36B-3D4B-919F-63D84E049EE9}">
      <dsp:nvSpPr>
        <dsp:cNvPr id="0" name=""/>
        <dsp:cNvSpPr/>
      </dsp:nvSpPr>
      <dsp:spPr>
        <a:xfrm>
          <a:off x="3817" y="127069"/>
          <a:ext cx="2222152" cy="888861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Logical Equations</a:t>
          </a:r>
          <a:endParaRPr lang="en-US" sz="2000" kern="1200" dirty="0"/>
        </a:p>
      </dsp:txBody>
      <dsp:txXfrm>
        <a:off x="448248" y="127069"/>
        <a:ext cx="1333291" cy="888861"/>
      </dsp:txXfrm>
    </dsp:sp>
    <dsp:sp modelId="{E403FAB9-2B85-2D47-86AE-AB8AF50AB764}">
      <dsp:nvSpPr>
        <dsp:cNvPr id="0" name=""/>
        <dsp:cNvSpPr/>
      </dsp:nvSpPr>
      <dsp:spPr>
        <a:xfrm>
          <a:off x="2003754" y="127069"/>
          <a:ext cx="2222152" cy="888861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State Table</a:t>
          </a:r>
          <a:endParaRPr lang="en-US" sz="2000" kern="1200" dirty="0"/>
        </a:p>
      </dsp:txBody>
      <dsp:txXfrm>
        <a:off x="2448185" y="127069"/>
        <a:ext cx="1333291" cy="888861"/>
      </dsp:txXfrm>
    </dsp:sp>
    <dsp:sp modelId="{AC24F253-03E2-8F43-882F-4A1F6DCE41F4}">
      <dsp:nvSpPr>
        <dsp:cNvPr id="0" name=""/>
        <dsp:cNvSpPr/>
      </dsp:nvSpPr>
      <dsp:spPr>
        <a:xfrm>
          <a:off x="4003692" y="127069"/>
          <a:ext cx="2222152" cy="888861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State Transition Graph</a:t>
          </a:r>
          <a:endParaRPr lang="en-US" sz="2000" kern="1200" dirty="0"/>
        </a:p>
      </dsp:txBody>
      <dsp:txXfrm>
        <a:off x="4448123" y="127069"/>
        <a:ext cx="1333291" cy="888861"/>
      </dsp:txXfrm>
    </dsp:sp>
    <dsp:sp modelId="{0F196807-5548-7341-9A33-A5B67C6BB32F}">
      <dsp:nvSpPr>
        <dsp:cNvPr id="0" name=""/>
        <dsp:cNvSpPr/>
      </dsp:nvSpPr>
      <dsp:spPr>
        <a:xfrm>
          <a:off x="6003629" y="127069"/>
          <a:ext cx="2222152" cy="888861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Pathway Analysis</a:t>
          </a:r>
          <a:endParaRPr lang="en-US" sz="2000" kern="1200" dirty="0"/>
        </a:p>
      </dsp:txBody>
      <dsp:txXfrm>
        <a:off x="6448060" y="127069"/>
        <a:ext cx="1333291" cy="888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5CD1B8-B85F-4F48-B1CF-5E895949EA83}" type="datetimeFigureOut">
              <a:rPr lang="en-US" smtClean="0"/>
              <a:t>1/26/16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AA7D88-B735-E245-87EE-355250538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• AND/&amp;&amp;/&amp;/˄</a:t>
            </a:r>
            <a:br>
              <a:rPr lang="en-US" dirty="0" smtClean="0"/>
            </a:br>
            <a:r>
              <a:rPr lang="en-US" dirty="0" smtClean="0"/>
              <a:t>• OR / || /| /˅</a:t>
            </a:r>
            <a:br>
              <a:rPr lang="en-US" dirty="0" smtClean="0"/>
            </a:br>
            <a:r>
              <a:rPr lang="en-US" dirty="0" smtClean="0"/>
              <a:t>•NOT/ ! /~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A7D88-B735-E245-87EE-3552505384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914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Node</a:t>
            </a:r>
            <a:r>
              <a:rPr lang="en-US" baseline="0" dirty="0" smtClean="0"/>
              <a:t> a gets positive input from node b and nothing from c or a itself. Therefore the total input from previous step is positive and a becomes 1 at the next time step. On the other hand, b gets negative input from itself and hence its state becomes 0 at  the next step.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BDE7E9-8732-D84D-96E6-A435B09164A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770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A7D88-B735-E245-87EE-3552505384D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177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A7D88-B735-E245-87EE-3552505384D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177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89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60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44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28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88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95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95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613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384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77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4CF38-1B6D-7D43-A8D7-3701B5152CC4}" type="datetimeFigureOut">
              <a:rPr lang="en-US" smtClean="0"/>
              <a:t>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F54E98-BA36-A248-B635-D5181818F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24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ES591/Example_Codes.git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networkx.lanl.gov/" TargetMode="External"/><Relationship Id="rId3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networkx.github.io/documentation/latest/tutorial/" TargetMode="External"/><Relationship Id="rId3" Type="http://schemas.openxmlformats.org/officeDocument/2006/relationships/hyperlink" Target="https://networkx.github.io/download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GRNs, Boolean networks, </a:t>
            </a:r>
            <a:r>
              <a:rPr lang="en-US" dirty="0" err="1" smtClean="0"/>
              <a:t>networkx</a:t>
            </a:r>
            <a:r>
              <a:rPr lang="en-US" dirty="0" smtClean="0"/>
              <a:t>, 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785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/>
              <a:t>Network modeling using Boolean Networks (BN)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Boolean: either true or false (1 or 0</a:t>
            </a:r>
            <a:r>
              <a:rPr lang="en-US" dirty="0" smtClean="0"/>
              <a:t>)</a:t>
            </a:r>
          </a:p>
          <a:p>
            <a:r>
              <a:rPr lang="en-US" dirty="0" smtClean="0"/>
              <a:t>Binary representation of data:</a:t>
            </a:r>
          </a:p>
          <a:p>
            <a:pPr lvl="1"/>
            <a:r>
              <a:rPr lang="en-US" dirty="0" smtClean="0"/>
              <a:t>reduces </a:t>
            </a:r>
            <a:r>
              <a:rPr lang="en-US" dirty="0"/>
              <a:t>the noise in biological </a:t>
            </a:r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captures </a:t>
            </a:r>
            <a:r>
              <a:rPr lang="en-US" dirty="0"/>
              <a:t>the dynamic behavior in complex systems – need a threshold </a:t>
            </a:r>
            <a:r>
              <a:rPr lang="en-US" dirty="0" smtClean="0"/>
              <a:t>value</a:t>
            </a:r>
          </a:p>
          <a:p>
            <a:pPr lvl="1"/>
            <a:r>
              <a:rPr lang="en-US" dirty="0" smtClean="0"/>
              <a:t>leads </a:t>
            </a:r>
            <a:r>
              <a:rPr lang="en-US" dirty="0"/>
              <a:t>to loss of information </a:t>
            </a:r>
          </a:p>
          <a:p>
            <a:r>
              <a:rPr lang="en-US" dirty="0" smtClean="0"/>
              <a:t>Genes </a:t>
            </a:r>
            <a:r>
              <a:rPr lang="en-US" dirty="0"/>
              <a:t>are modeled as switch like dynamic elements – either on or off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170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Boolean network models of GRNs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Nodes are a </a:t>
            </a:r>
            <a:r>
              <a:rPr lang="en-US" dirty="0"/>
              <a:t>set of </a:t>
            </a:r>
            <a:r>
              <a:rPr lang="en-US" dirty="0" smtClean="0"/>
              <a:t>genes (or proteins). </a:t>
            </a:r>
            <a:endParaRPr lang="en-US" dirty="0"/>
          </a:p>
          <a:p>
            <a:r>
              <a:rPr lang="en-US" dirty="0" smtClean="0"/>
              <a:t>Edges are </a:t>
            </a:r>
            <a:r>
              <a:rPr lang="en-US" dirty="0"/>
              <a:t>set of Boolean </a:t>
            </a:r>
            <a:r>
              <a:rPr lang="en-US" dirty="0" smtClean="0"/>
              <a:t>functions</a:t>
            </a:r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function is described with three </a:t>
            </a:r>
            <a:r>
              <a:rPr lang="en-US" dirty="0" err="1"/>
              <a:t>boolean</a:t>
            </a:r>
            <a:r>
              <a:rPr lang="en-US" dirty="0"/>
              <a:t> </a:t>
            </a:r>
            <a:r>
              <a:rPr lang="en-US" dirty="0" smtClean="0"/>
              <a:t>logic operators:</a:t>
            </a:r>
          </a:p>
          <a:p>
            <a:pPr lvl="1"/>
            <a:r>
              <a:rPr lang="en-US" dirty="0" smtClean="0"/>
              <a:t>AND </a:t>
            </a:r>
          </a:p>
          <a:p>
            <a:pPr marL="457200" lvl="1" indent="0">
              <a:buNone/>
            </a:pPr>
            <a:r>
              <a:rPr lang="en-US" dirty="0" smtClean="0"/>
              <a:t>   </a:t>
            </a:r>
          </a:p>
          <a:p>
            <a:pPr lvl="1"/>
            <a:r>
              <a:rPr lang="en-US" dirty="0" smtClean="0"/>
              <a:t>OR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NOT </a:t>
            </a:r>
          </a:p>
          <a:p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446" y="3719809"/>
            <a:ext cx="1493505" cy="343228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694" y="5148716"/>
            <a:ext cx="6469068" cy="330749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598" y="4640680"/>
            <a:ext cx="1013560" cy="347238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694" y="6126163"/>
            <a:ext cx="5488710" cy="352388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366" y="5613419"/>
            <a:ext cx="916805" cy="294972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694" y="4164074"/>
            <a:ext cx="6469068" cy="33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399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74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Our example of a three node graph</a:t>
            </a: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2901046" y="1421851"/>
            <a:ext cx="3269291" cy="2087648"/>
            <a:chOff x="2937355" y="361186"/>
            <a:chExt cx="3269291" cy="2087648"/>
          </a:xfrm>
        </p:grpSpPr>
        <p:sp>
          <p:nvSpPr>
            <p:cNvPr id="3" name="Oval 2"/>
            <p:cNvSpPr/>
            <p:nvPr/>
          </p:nvSpPr>
          <p:spPr>
            <a:xfrm rot="5400000">
              <a:off x="5260516" y="1809642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 rot="5400000">
              <a:off x="4293140" y="719606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 rot="5400000">
              <a:off x="3234791" y="1836757"/>
              <a:ext cx="619799" cy="604356"/>
            </a:xfrm>
            <a:prstGeom prst="ellipse">
              <a:avLst/>
            </a:prstGeom>
            <a:solidFill>
              <a:srgbClr val="FFFFFF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H="1">
              <a:off x="3818692" y="2076984"/>
              <a:ext cx="1460275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>
              <a:endCxn id="4" idx="7"/>
            </p:cNvCxnSpPr>
            <p:nvPr/>
          </p:nvCxnSpPr>
          <p:spPr>
            <a:xfrm flipH="1" flipV="1"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rot="5400000" flipV="1">
              <a:off x="4574023" y="1491038"/>
              <a:ext cx="0" cy="15123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8"/>
            <p:cNvGrpSpPr/>
            <p:nvPr/>
          </p:nvGrpSpPr>
          <p:grpSpPr>
            <a:xfrm rot="5400000">
              <a:off x="5755578" y="1666660"/>
              <a:ext cx="484864" cy="417273"/>
              <a:chOff x="1717758" y="987261"/>
              <a:chExt cx="636021" cy="577296"/>
            </a:xfrm>
          </p:grpSpPr>
          <p:sp>
            <p:nvSpPr>
              <p:cNvPr id="10" name="Freeform 9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Arrow Connector 10"/>
              <p:cNvCxnSpPr>
                <a:stCxn id="10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TextBox 11"/>
            <p:cNvSpPr txBox="1"/>
            <p:nvPr/>
          </p:nvSpPr>
          <p:spPr>
            <a:xfrm>
              <a:off x="3369524" y="1838039"/>
              <a:ext cx="34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c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420345" y="722449"/>
              <a:ext cx="384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b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388182" y="1805377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a</a:t>
              </a:r>
            </a:p>
          </p:txBody>
        </p:sp>
        <p:cxnSp>
          <p:nvCxnSpPr>
            <p:cNvPr id="15" name="Straight Arrow Connector 14"/>
            <p:cNvCxnSpPr>
              <a:stCxn id="4" idx="7"/>
            </p:cNvCxnSpPr>
            <p:nvPr/>
          </p:nvCxnSpPr>
          <p:spPr>
            <a:xfrm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5" idx="1"/>
              <a:endCxn id="4" idx="5"/>
            </p:cNvCxnSpPr>
            <p:nvPr/>
          </p:nvCxnSpPr>
          <p:spPr>
            <a:xfrm flipV="1">
              <a:off x="3758363" y="1240917"/>
              <a:ext cx="631006" cy="67888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/>
            <p:cNvGrpSpPr/>
            <p:nvPr/>
          </p:nvGrpSpPr>
          <p:grpSpPr>
            <a:xfrm rot="20329692">
              <a:off x="2937355" y="1628248"/>
              <a:ext cx="484864" cy="417273"/>
              <a:chOff x="1717758" y="987261"/>
              <a:chExt cx="636021" cy="577296"/>
            </a:xfrm>
          </p:grpSpPr>
          <p:sp>
            <p:nvSpPr>
              <p:cNvPr id="18" name="Freeform 17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Arrow Connector 18"/>
              <p:cNvCxnSpPr>
                <a:stCxn id="18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19"/>
            <p:cNvGrpSpPr/>
            <p:nvPr/>
          </p:nvGrpSpPr>
          <p:grpSpPr>
            <a:xfrm rot="1532907">
              <a:off x="4327320" y="361186"/>
              <a:ext cx="484864" cy="417273"/>
              <a:chOff x="1717758" y="987261"/>
              <a:chExt cx="636021" cy="577296"/>
            </a:xfrm>
          </p:grpSpPr>
          <p:sp>
            <p:nvSpPr>
              <p:cNvPr id="21" name="Freeform 20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2" name="Straight Arrow Connector 21"/>
              <p:cNvCxnSpPr>
                <a:stCxn id="21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TextBox 23"/>
          <p:cNvSpPr txBox="1"/>
          <p:nvPr/>
        </p:nvSpPr>
        <p:spPr>
          <a:xfrm>
            <a:off x="1555522" y="3634085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Node </a:t>
            </a:r>
            <a:r>
              <a:rPr lang="en-US" sz="2400" i="1" dirty="0" err="1">
                <a:latin typeface="Times New Roman"/>
                <a:cs typeface="Times New Roman"/>
              </a:rPr>
              <a:t>i</a:t>
            </a:r>
            <a:r>
              <a:rPr lang="en-US" sz="2400" dirty="0" smtClean="0"/>
              <a:t> = Protein </a:t>
            </a:r>
            <a:r>
              <a:rPr lang="en-US" sz="2400" i="1" dirty="0" err="1">
                <a:latin typeface="Times New Roman"/>
                <a:cs typeface="Times New Roman"/>
              </a:rPr>
              <a:t>i</a:t>
            </a:r>
            <a:r>
              <a:rPr lang="en-US" sz="2400" dirty="0" smtClean="0"/>
              <a:t>  </a:t>
            </a:r>
            <a:endParaRPr lang="en-US" sz="2400" dirty="0"/>
          </a:p>
        </p:txBody>
      </p:sp>
      <p:sp>
        <p:nvSpPr>
          <p:cNvPr id="25" name="TextBox 24"/>
          <p:cNvSpPr txBox="1"/>
          <p:nvPr/>
        </p:nvSpPr>
        <p:spPr>
          <a:xfrm>
            <a:off x="584299" y="4494763"/>
            <a:ext cx="26276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latin typeface="Times New Roman"/>
                <a:cs typeface="Times New Roman"/>
              </a:rPr>
              <a:t>S</a:t>
            </a:r>
            <a:r>
              <a:rPr lang="en-US" sz="28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i="1" dirty="0" smtClean="0">
                <a:latin typeface="Times New Roman"/>
                <a:cs typeface="Times New Roman"/>
              </a:rPr>
              <a:t>  </a:t>
            </a:r>
            <a:r>
              <a:rPr lang="en-US" sz="2400" dirty="0" smtClean="0"/>
              <a:t>: State of node </a:t>
            </a:r>
            <a:r>
              <a:rPr lang="en-US" sz="2400" i="1" dirty="0" err="1" smtClean="0">
                <a:latin typeface="Times New Roman"/>
                <a:cs typeface="Times New Roman"/>
              </a:rPr>
              <a:t>i</a:t>
            </a:r>
            <a:endParaRPr lang="en-US" sz="2400" dirty="0"/>
          </a:p>
        </p:txBody>
      </p:sp>
      <p:grpSp>
        <p:nvGrpSpPr>
          <p:cNvPr id="26" name="Group 25"/>
          <p:cNvGrpSpPr/>
          <p:nvPr/>
        </p:nvGrpSpPr>
        <p:grpSpPr>
          <a:xfrm>
            <a:off x="4715057" y="5256408"/>
            <a:ext cx="1920621" cy="619801"/>
            <a:chOff x="4856094" y="3471208"/>
            <a:chExt cx="1920621" cy="619801"/>
          </a:xfrm>
        </p:grpSpPr>
        <p:grpSp>
          <p:nvGrpSpPr>
            <p:cNvPr id="27" name="Group 26"/>
            <p:cNvGrpSpPr/>
            <p:nvPr/>
          </p:nvGrpSpPr>
          <p:grpSpPr>
            <a:xfrm>
              <a:off x="6172359" y="3471208"/>
              <a:ext cx="604356" cy="619801"/>
              <a:chOff x="766440" y="3438681"/>
              <a:chExt cx="604356" cy="619801"/>
            </a:xfrm>
          </p:grpSpPr>
          <p:sp>
            <p:nvSpPr>
              <p:cNvPr id="29" name="Oval 28"/>
              <p:cNvSpPr/>
              <p:nvPr/>
            </p:nvSpPr>
            <p:spPr>
              <a:xfrm rot="5400000">
                <a:off x="758717" y="3446404"/>
                <a:ext cx="619801" cy="604356"/>
              </a:xfrm>
              <a:prstGeom prst="ellipse">
                <a:avLst/>
              </a:prstGeom>
              <a:solidFill>
                <a:srgbClr val="FFFF00"/>
              </a:solidFill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930180" y="3491029"/>
                <a:ext cx="394150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b="1" i="1" dirty="0" err="1">
                    <a:latin typeface="Times New Roman"/>
                    <a:cs typeface="Times New Roman"/>
                  </a:rPr>
                  <a:t>i</a:t>
                </a:r>
                <a:endParaRPr lang="en-US" sz="2400" b="1" dirty="0"/>
              </a:p>
            </p:txBody>
          </p:sp>
        </p:grpSp>
        <p:sp>
          <p:nvSpPr>
            <p:cNvPr id="28" name="Rectangle 27"/>
            <p:cNvSpPr/>
            <p:nvPr/>
          </p:nvSpPr>
          <p:spPr>
            <a:xfrm>
              <a:off x="4856094" y="3550276"/>
              <a:ext cx="9484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i="1" dirty="0">
                  <a:latin typeface="Times New Roman"/>
                  <a:cs typeface="Times New Roman"/>
                </a:rPr>
                <a:t>S</a:t>
              </a:r>
              <a:r>
                <a:rPr lang="en-US" sz="2400" i="1" baseline="-25000" dirty="0">
                  <a:latin typeface="Times New Roman"/>
                  <a:cs typeface="Times New Roman"/>
                </a:rPr>
                <a:t>i</a:t>
              </a:r>
              <a:r>
                <a:rPr lang="en-US" sz="2400" i="1" dirty="0">
                  <a:latin typeface="Times New Roman"/>
                  <a:cs typeface="Times New Roman"/>
                </a:rPr>
                <a:t> </a:t>
              </a:r>
              <a:r>
                <a:rPr lang="en-US" sz="2400" i="1" dirty="0" smtClean="0">
                  <a:latin typeface="Times New Roman"/>
                  <a:cs typeface="Times New Roman"/>
                </a:rPr>
                <a:t>= </a:t>
              </a:r>
              <a:r>
                <a:rPr lang="en-US" sz="2400" dirty="0" smtClean="0">
                  <a:latin typeface="Times New Roman"/>
                  <a:cs typeface="Times New Roman"/>
                </a:rPr>
                <a:t>1</a:t>
              </a:r>
              <a:endParaRPr lang="en-US" sz="2400" dirty="0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360754" y="5335476"/>
            <a:ext cx="3007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If protein  </a:t>
            </a:r>
            <a:r>
              <a:rPr lang="en-US" sz="2400" i="1" dirty="0" err="1">
                <a:latin typeface="Times New Roman"/>
                <a:cs typeface="Times New Roman"/>
              </a:rPr>
              <a:t>i</a:t>
            </a:r>
            <a:r>
              <a:rPr lang="en-US" sz="2400" dirty="0"/>
              <a:t> </a:t>
            </a:r>
            <a:r>
              <a:rPr lang="en-US" sz="2400" dirty="0" smtClean="0"/>
              <a:t> is present, </a:t>
            </a:r>
            <a:endParaRPr lang="en-US" sz="24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6063628" y="6103055"/>
            <a:ext cx="604356" cy="619801"/>
            <a:chOff x="4961330" y="3438681"/>
            <a:chExt cx="604356" cy="619801"/>
          </a:xfrm>
        </p:grpSpPr>
        <p:sp>
          <p:nvSpPr>
            <p:cNvPr id="33" name="Oval 32"/>
            <p:cNvSpPr/>
            <p:nvPr/>
          </p:nvSpPr>
          <p:spPr>
            <a:xfrm rot="5400000">
              <a:off x="4953607" y="3446404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122471" y="3491029"/>
              <a:ext cx="39415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i="1" dirty="0" err="1">
                  <a:latin typeface="Times New Roman"/>
                  <a:cs typeface="Times New Roman"/>
                </a:rPr>
                <a:t>i</a:t>
              </a:r>
              <a:endParaRPr lang="en-US" sz="2400" b="1" dirty="0"/>
            </a:p>
          </p:txBody>
        </p:sp>
      </p:grpSp>
      <p:sp>
        <p:nvSpPr>
          <p:cNvPr id="35" name="Rectangle 34"/>
          <p:cNvSpPr/>
          <p:nvPr/>
        </p:nvSpPr>
        <p:spPr>
          <a:xfrm>
            <a:off x="4715057" y="6182123"/>
            <a:ext cx="9484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latin typeface="Times New Roman"/>
                <a:cs typeface="Times New Roman"/>
              </a:rPr>
              <a:t>S</a:t>
            </a:r>
            <a:r>
              <a:rPr lang="en-US" sz="2400" i="1" baseline="-25000" dirty="0">
                <a:latin typeface="Times New Roman"/>
                <a:cs typeface="Times New Roman"/>
              </a:rPr>
              <a:t>i</a:t>
            </a:r>
            <a:r>
              <a:rPr lang="en-US" sz="2400" i="1" dirty="0">
                <a:latin typeface="Times New Roman"/>
                <a:cs typeface="Times New Roman"/>
              </a:rPr>
              <a:t> </a:t>
            </a:r>
            <a:r>
              <a:rPr lang="en-US" sz="2400" i="1" dirty="0" smtClean="0">
                <a:latin typeface="Times New Roman"/>
                <a:cs typeface="Times New Roman"/>
              </a:rPr>
              <a:t>= </a:t>
            </a:r>
            <a:r>
              <a:rPr lang="en-US" sz="2400" dirty="0">
                <a:latin typeface="Times New Roman"/>
                <a:cs typeface="Times New Roman"/>
              </a:rPr>
              <a:t>0</a:t>
            </a:r>
            <a:endParaRPr lang="en-US" sz="2400" dirty="0"/>
          </a:p>
        </p:txBody>
      </p:sp>
      <p:sp>
        <p:nvSpPr>
          <p:cNvPr id="36" name="TextBox 35"/>
          <p:cNvSpPr txBox="1"/>
          <p:nvPr/>
        </p:nvSpPr>
        <p:spPr>
          <a:xfrm>
            <a:off x="1360754" y="6102910"/>
            <a:ext cx="2894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If protein  </a:t>
            </a:r>
            <a:r>
              <a:rPr lang="en-US" sz="2400" i="1" dirty="0" err="1">
                <a:latin typeface="Times New Roman"/>
                <a:cs typeface="Times New Roman"/>
              </a:rPr>
              <a:t>i</a:t>
            </a:r>
            <a:r>
              <a:rPr lang="en-US" sz="2400" dirty="0"/>
              <a:t> </a:t>
            </a:r>
            <a:r>
              <a:rPr lang="en-US" sz="2400" dirty="0" smtClean="0"/>
              <a:t> is absent, </a:t>
            </a:r>
            <a:endParaRPr lang="en-US" sz="24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549009" y="3589099"/>
            <a:ext cx="604356" cy="619801"/>
            <a:chOff x="4961330" y="3438681"/>
            <a:chExt cx="604356" cy="619801"/>
          </a:xfrm>
        </p:grpSpPr>
        <p:sp>
          <p:nvSpPr>
            <p:cNvPr id="38" name="Oval 37"/>
            <p:cNvSpPr/>
            <p:nvPr/>
          </p:nvSpPr>
          <p:spPr>
            <a:xfrm rot="5400000">
              <a:off x="4953607" y="3446404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122471" y="3491029"/>
              <a:ext cx="39415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i="1" dirty="0" err="1">
                  <a:latin typeface="Times New Roman"/>
                  <a:cs typeface="Times New Roman"/>
                </a:rPr>
                <a:t>i</a:t>
              </a:r>
              <a:endParaRPr 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555769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419501" y="1597493"/>
            <a:ext cx="3765060" cy="2629647"/>
            <a:chOff x="418353" y="298824"/>
            <a:chExt cx="3765060" cy="2629647"/>
          </a:xfrm>
        </p:grpSpPr>
        <p:grpSp>
          <p:nvGrpSpPr>
            <p:cNvPr id="87" name="Group 86"/>
            <p:cNvGrpSpPr/>
            <p:nvPr/>
          </p:nvGrpSpPr>
          <p:grpSpPr>
            <a:xfrm>
              <a:off x="642965" y="741262"/>
              <a:ext cx="3269291" cy="1736951"/>
              <a:chOff x="863300" y="2569084"/>
              <a:chExt cx="3269291" cy="1736951"/>
            </a:xfrm>
          </p:grpSpPr>
          <p:grpSp>
            <p:nvGrpSpPr>
              <p:cNvPr id="88" name="Group 87"/>
              <p:cNvGrpSpPr/>
              <p:nvPr/>
            </p:nvGrpSpPr>
            <p:grpSpPr>
              <a:xfrm>
                <a:off x="1168458" y="2569084"/>
                <a:ext cx="2964133" cy="1736951"/>
                <a:chOff x="1147241" y="1852596"/>
                <a:chExt cx="2964133" cy="1736951"/>
              </a:xfrm>
            </p:grpSpPr>
            <p:grpSp>
              <p:nvGrpSpPr>
                <p:cNvPr id="93" name="Group 92"/>
                <p:cNvGrpSpPr/>
                <p:nvPr/>
              </p:nvGrpSpPr>
              <p:grpSpPr>
                <a:xfrm>
                  <a:off x="1147241" y="1852596"/>
                  <a:ext cx="2964133" cy="1736951"/>
                  <a:chOff x="5491226" y="1438626"/>
                  <a:chExt cx="2964133" cy="1736951"/>
                </a:xfrm>
              </p:grpSpPr>
              <p:grpSp>
                <p:nvGrpSpPr>
                  <p:cNvPr id="95" name="Group 94"/>
                  <p:cNvGrpSpPr/>
                  <p:nvPr/>
                </p:nvGrpSpPr>
                <p:grpSpPr>
                  <a:xfrm>
                    <a:off x="5491226" y="1438626"/>
                    <a:ext cx="2964133" cy="1736951"/>
                    <a:chOff x="2008807" y="2976952"/>
                    <a:chExt cx="2964133" cy="1736951"/>
                  </a:xfrm>
                </p:grpSpPr>
                <p:sp>
                  <p:nvSpPr>
                    <p:cNvPr id="99" name="Oval 98"/>
                    <p:cNvSpPr/>
                    <p:nvPr/>
                  </p:nvSpPr>
                  <p:spPr>
                    <a:xfrm rot="5400000">
                      <a:off x="4026810" y="4074711"/>
                      <a:ext cx="619801" cy="604356"/>
                    </a:xfrm>
                    <a:prstGeom prst="ellipse">
                      <a:avLst/>
                    </a:prstGeom>
                    <a:noFill/>
                    <a:ln w="381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Oval 99"/>
                    <p:cNvSpPr/>
                    <p:nvPr/>
                  </p:nvSpPr>
                  <p:spPr>
                    <a:xfrm rot="5400000">
                      <a:off x="3059434" y="2984675"/>
                      <a:ext cx="619801" cy="604356"/>
                    </a:xfrm>
                    <a:prstGeom prst="ellipse">
                      <a:avLst/>
                    </a:prstGeom>
                    <a:solidFill>
                      <a:srgbClr val="FFFF00"/>
                    </a:solidFill>
                    <a:ln w="381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1" name="Oval 100"/>
                    <p:cNvSpPr/>
                    <p:nvPr/>
                  </p:nvSpPr>
                  <p:spPr>
                    <a:xfrm rot="5400000">
                      <a:off x="2001085" y="4101826"/>
                      <a:ext cx="619799" cy="604356"/>
                    </a:xfrm>
                    <a:prstGeom prst="ellipse">
                      <a:avLst/>
                    </a:prstGeom>
                    <a:noFill/>
                    <a:ln w="381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02" name="Straight Arrow Connector 101"/>
                    <p:cNvCxnSpPr/>
                    <p:nvPr/>
                  </p:nvCxnSpPr>
                  <p:spPr>
                    <a:xfrm flipH="1">
                      <a:off x="2584986" y="4342053"/>
                      <a:ext cx="1460275" cy="0"/>
                    </a:xfrm>
                    <a:prstGeom prst="straightConnector1">
                      <a:avLst/>
                    </a:prstGeom>
                    <a:ln w="57150" cmpd="sng">
                      <a:solidFill>
                        <a:schemeClr val="tx1"/>
                      </a:solidFill>
                      <a:tailEnd type="arrow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3" name="Straight Arrow Connector 102"/>
                    <p:cNvCxnSpPr>
                      <a:endCxn id="100" idx="7"/>
                    </p:cNvCxnSpPr>
                    <p:nvPr/>
                  </p:nvCxnSpPr>
                  <p:spPr>
                    <a:xfrm flipH="1" flipV="1">
                      <a:off x="3583007" y="3505986"/>
                      <a:ext cx="571469" cy="643592"/>
                    </a:xfrm>
                    <a:prstGeom prst="straightConnector1">
                      <a:avLst/>
                    </a:prstGeom>
                    <a:ln w="57150" cmpd="sng">
                      <a:solidFill>
                        <a:schemeClr val="tx1"/>
                      </a:solidFill>
                      <a:tailEnd type="arrow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4" name="Straight Arrow Connector 103"/>
                    <p:cNvCxnSpPr/>
                    <p:nvPr/>
                  </p:nvCxnSpPr>
                  <p:spPr>
                    <a:xfrm rot="5400000" flipV="1">
                      <a:off x="3340317" y="3756107"/>
                      <a:ext cx="0" cy="1512336"/>
                    </a:xfrm>
                    <a:prstGeom prst="straightConnector1">
                      <a:avLst/>
                    </a:prstGeom>
                    <a:ln w="57150" cmpd="sng">
                      <a:solidFill>
                        <a:schemeClr val="tx1"/>
                      </a:solidFill>
                      <a:prstDash val="sysDot"/>
                      <a:tailEnd type="arrow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05" name="Group 104"/>
                    <p:cNvGrpSpPr/>
                    <p:nvPr/>
                  </p:nvGrpSpPr>
                  <p:grpSpPr>
                    <a:xfrm rot="5400000">
                      <a:off x="4521872" y="3931729"/>
                      <a:ext cx="484864" cy="417273"/>
                      <a:chOff x="1717758" y="987261"/>
                      <a:chExt cx="636021" cy="577296"/>
                    </a:xfrm>
                  </p:grpSpPr>
                  <p:sp>
                    <p:nvSpPr>
                      <p:cNvPr id="106" name="Freeform 105"/>
                      <p:cNvSpPr/>
                      <p:nvPr/>
                    </p:nvSpPr>
                    <p:spPr>
                      <a:xfrm rot="20074120">
                        <a:off x="1717758" y="987261"/>
                        <a:ext cx="636021" cy="487559"/>
                      </a:xfrm>
                      <a:custGeom>
                        <a:avLst/>
                        <a:gdLst>
                          <a:gd name="connsiteX0" fmla="*/ 188723 w 816424"/>
                          <a:gd name="connsiteY0" fmla="*/ 744070 h 773952"/>
                          <a:gd name="connsiteX1" fmla="*/ 69194 w 816424"/>
                          <a:gd name="connsiteY1" fmla="*/ 624540 h 773952"/>
                          <a:gd name="connsiteX2" fmla="*/ 9429 w 816424"/>
                          <a:gd name="connsiteY2" fmla="*/ 460187 h 773952"/>
                          <a:gd name="connsiteX3" fmla="*/ 9429 w 816424"/>
                          <a:gd name="connsiteY3" fmla="*/ 340658 h 773952"/>
                          <a:gd name="connsiteX4" fmla="*/ 99076 w 816424"/>
                          <a:gd name="connsiteY4" fmla="*/ 146422 h 773952"/>
                          <a:gd name="connsiteX5" fmla="*/ 293312 w 816424"/>
                          <a:gd name="connsiteY5" fmla="*/ 11952 h 773952"/>
                          <a:gd name="connsiteX6" fmla="*/ 547312 w 816424"/>
                          <a:gd name="connsiteY6" fmla="*/ 26893 h 773952"/>
                          <a:gd name="connsiteX7" fmla="*/ 741547 w 816424"/>
                          <a:gd name="connsiteY7" fmla="*/ 191246 h 773952"/>
                          <a:gd name="connsiteX8" fmla="*/ 816253 w 816424"/>
                          <a:gd name="connsiteY8" fmla="*/ 430305 h 773952"/>
                          <a:gd name="connsiteX9" fmla="*/ 756488 w 816424"/>
                          <a:gd name="connsiteY9" fmla="*/ 639481 h 773952"/>
                          <a:gd name="connsiteX10" fmla="*/ 592135 w 816424"/>
                          <a:gd name="connsiteY10" fmla="*/ 773952 h 7739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816424" h="773952">
                            <a:moveTo>
                              <a:pt x="188723" y="744070"/>
                            </a:moveTo>
                            <a:cubicBezTo>
                              <a:pt x="143899" y="707962"/>
                              <a:pt x="99076" y="671854"/>
                              <a:pt x="69194" y="624540"/>
                            </a:cubicBezTo>
                            <a:cubicBezTo>
                              <a:pt x="39312" y="577226"/>
                              <a:pt x="19390" y="507500"/>
                              <a:pt x="9429" y="460187"/>
                            </a:cubicBezTo>
                            <a:cubicBezTo>
                              <a:pt x="-532" y="412874"/>
                              <a:pt x="-5512" y="392952"/>
                              <a:pt x="9429" y="340658"/>
                            </a:cubicBezTo>
                            <a:cubicBezTo>
                              <a:pt x="24370" y="288364"/>
                              <a:pt x="51762" y="201206"/>
                              <a:pt x="99076" y="146422"/>
                            </a:cubicBezTo>
                            <a:cubicBezTo>
                              <a:pt x="146390" y="91638"/>
                              <a:pt x="218606" y="31873"/>
                              <a:pt x="293312" y="11952"/>
                            </a:cubicBezTo>
                            <a:cubicBezTo>
                              <a:pt x="368018" y="-7969"/>
                              <a:pt x="472606" y="-2989"/>
                              <a:pt x="547312" y="26893"/>
                            </a:cubicBezTo>
                            <a:cubicBezTo>
                              <a:pt x="622018" y="56775"/>
                              <a:pt x="696724" y="124011"/>
                              <a:pt x="741547" y="191246"/>
                            </a:cubicBezTo>
                            <a:cubicBezTo>
                              <a:pt x="786370" y="258481"/>
                              <a:pt x="813763" y="355599"/>
                              <a:pt x="816253" y="430305"/>
                            </a:cubicBezTo>
                            <a:cubicBezTo>
                              <a:pt x="818743" y="505011"/>
                              <a:pt x="793841" y="582206"/>
                              <a:pt x="756488" y="639481"/>
                            </a:cubicBezTo>
                            <a:cubicBezTo>
                              <a:pt x="719135" y="696756"/>
                              <a:pt x="592135" y="773952"/>
                              <a:pt x="592135" y="773952"/>
                            </a:cubicBezTo>
                          </a:path>
                        </a:pathLst>
                      </a:custGeom>
                      <a:ln w="57150" cmpd="sng">
                        <a:solidFill>
                          <a:srgbClr val="000000"/>
                        </a:solidFill>
                        <a:prstDash val="sysDash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107" name="Straight Arrow Connector 106"/>
                      <p:cNvCxnSpPr>
                        <a:stCxn id="106" idx="1"/>
                      </p:cNvCxnSpPr>
                      <p:nvPr/>
                    </p:nvCxnSpPr>
                    <p:spPr>
                      <a:xfrm>
                        <a:off x="1861520" y="1479609"/>
                        <a:ext cx="186333" cy="84948"/>
                      </a:xfrm>
                      <a:prstGeom prst="straightConnector1">
                        <a:avLst/>
                      </a:prstGeom>
                      <a:ln w="57150" cmpd="sng">
                        <a:solidFill>
                          <a:srgbClr val="000000"/>
                        </a:solidFill>
                        <a:tailEnd type="arrow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sp>
                <p:nvSpPr>
                  <p:cNvPr id="96" name="TextBox 95"/>
                  <p:cNvSpPr txBox="1"/>
                  <p:nvPr/>
                </p:nvSpPr>
                <p:spPr>
                  <a:xfrm>
                    <a:off x="5618237" y="2564782"/>
                    <a:ext cx="344039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>
                        <a:latin typeface="Times New Roman"/>
                        <a:cs typeface="Times New Roman"/>
                      </a:rPr>
                      <a:t>c</a:t>
                    </a:r>
                  </a:p>
                </p:txBody>
              </p:sp>
              <p:sp>
                <p:nvSpPr>
                  <p:cNvPr id="97" name="TextBox 96"/>
                  <p:cNvSpPr txBox="1"/>
                  <p:nvPr/>
                </p:nvSpPr>
                <p:spPr>
                  <a:xfrm>
                    <a:off x="6669058" y="1449192"/>
                    <a:ext cx="384365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>
                        <a:latin typeface="Times New Roman"/>
                        <a:cs typeface="Times New Roman"/>
                      </a:rPr>
                      <a:t>b</a:t>
                    </a:r>
                  </a:p>
                </p:txBody>
              </p:sp>
              <p:sp>
                <p:nvSpPr>
                  <p:cNvPr id="98" name="TextBox 97"/>
                  <p:cNvSpPr txBox="1"/>
                  <p:nvPr/>
                </p:nvSpPr>
                <p:spPr>
                  <a:xfrm>
                    <a:off x="7636895" y="2532120"/>
                    <a:ext cx="364202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>
                        <a:latin typeface="Times New Roman"/>
                        <a:cs typeface="Times New Roman"/>
                      </a:rPr>
                      <a:t>a</a:t>
                    </a:r>
                  </a:p>
                </p:txBody>
              </p:sp>
            </p:grpSp>
            <p:cxnSp>
              <p:nvCxnSpPr>
                <p:cNvPr id="94" name="Straight Arrow Connector 93"/>
                <p:cNvCxnSpPr>
                  <a:stCxn id="100" idx="7"/>
                </p:cNvCxnSpPr>
                <p:nvPr/>
              </p:nvCxnSpPr>
              <p:spPr>
                <a:xfrm>
                  <a:off x="2721441" y="2381630"/>
                  <a:ext cx="571469" cy="643592"/>
                </a:xfrm>
                <a:prstGeom prst="straightConnector1">
                  <a:avLst/>
                </a:prstGeom>
                <a:ln w="57150" cmpd="sng">
                  <a:solidFill>
                    <a:schemeClr val="tx1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/>
              <p:cNvGrpSpPr/>
              <p:nvPr/>
            </p:nvGrpSpPr>
            <p:grpSpPr>
              <a:xfrm rot="20329692">
                <a:off x="863300" y="3485449"/>
                <a:ext cx="484864" cy="417273"/>
                <a:chOff x="1717758" y="987261"/>
                <a:chExt cx="636021" cy="577296"/>
              </a:xfrm>
            </p:grpSpPr>
            <p:sp>
              <p:nvSpPr>
                <p:cNvPr id="91" name="Freeform 90"/>
                <p:cNvSpPr/>
                <p:nvPr/>
              </p:nvSpPr>
              <p:spPr>
                <a:xfrm rot="20074120">
                  <a:off x="1717758" y="987261"/>
                  <a:ext cx="636021" cy="487559"/>
                </a:xfrm>
                <a:custGeom>
                  <a:avLst/>
                  <a:gdLst>
                    <a:gd name="connsiteX0" fmla="*/ 188723 w 816424"/>
                    <a:gd name="connsiteY0" fmla="*/ 744070 h 773952"/>
                    <a:gd name="connsiteX1" fmla="*/ 69194 w 816424"/>
                    <a:gd name="connsiteY1" fmla="*/ 624540 h 773952"/>
                    <a:gd name="connsiteX2" fmla="*/ 9429 w 816424"/>
                    <a:gd name="connsiteY2" fmla="*/ 460187 h 773952"/>
                    <a:gd name="connsiteX3" fmla="*/ 9429 w 816424"/>
                    <a:gd name="connsiteY3" fmla="*/ 340658 h 773952"/>
                    <a:gd name="connsiteX4" fmla="*/ 99076 w 816424"/>
                    <a:gd name="connsiteY4" fmla="*/ 146422 h 773952"/>
                    <a:gd name="connsiteX5" fmla="*/ 293312 w 816424"/>
                    <a:gd name="connsiteY5" fmla="*/ 11952 h 773952"/>
                    <a:gd name="connsiteX6" fmla="*/ 547312 w 816424"/>
                    <a:gd name="connsiteY6" fmla="*/ 26893 h 773952"/>
                    <a:gd name="connsiteX7" fmla="*/ 741547 w 816424"/>
                    <a:gd name="connsiteY7" fmla="*/ 191246 h 773952"/>
                    <a:gd name="connsiteX8" fmla="*/ 816253 w 816424"/>
                    <a:gd name="connsiteY8" fmla="*/ 430305 h 773952"/>
                    <a:gd name="connsiteX9" fmla="*/ 756488 w 816424"/>
                    <a:gd name="connsiteY9" fmla="*/ 639481 h 773952"/>
                    <a:gd name="connsiteX10" fmla="*/ 592135 w 816424"/>
                    <a:gd name="connsiteY10" fmla="*/ 773952 h 773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16424" h="773952">
                      <a:moveTo>
                        <a:pt x="188723" y="744070"/>
                      </a:moveTo>
                      <a:cubicBezTo>
                        <a:pt x="143899" y="707962"/>
                        <a:pt x="99076" y="671854"/>
                        <a:pt x="69194" y="624540"/>
                      </a:cubicBezTo>
                      <a:cubicBezTo>
                        <a:pt x="39312" y="577226"/>
                        <a:pt x="19390" y="507500"/>
                        <a:pt x="9429" y="460187"/>
                      </a:cubicBezTo>
                      <a:cubicBezTo>
                        <a:pt x="-532" y="412874"/>
                        <a:pt x="-5512" y="392952"/>
                        <a:pt x="9429" y="340658"/>
                      </a:cubicBezTo>
                      <a:cubicBezTo>
                        <a:pt x="24370" y="288364"/>
                        <a:pt x="51762" y="201206"/>
                        <a:pt x="99076" y="146422"/>
                      </a:cubicBezTo>
                      <a:cubicBezTo>
                        <a:pt x="146390" y="91638"/>
                        <a:pt x="218606" y="31873"/>
                        <a:pt x="293312" y="11952"/>
                      </a:cubicBezTo>
                      <a:cubicBezTo>
                        <a:pt x="368018" y="-7969"/>
                        <a:pt x="472606" y="-2989"/>
                        <a:pt x="547312" y="26893"/>
                      </a:cubicBezTo>
                      <a:cubicBezTo>
                        <a:pt x="622018" y="56775"/>
                        <a:pt x="696724" y="124011"/>
                        <a:pt x="741547" y="191246"/>
                      </a:cubicBezTo>
                      <a:cubicBezTo>
                        <a:pt x="786370" y="258481"/>
                        <a:pt x="813763" y="355599"/>
                        <a:pt x="816253" y="430305"/>
                      </a:cubicBezTo>
                      <a:cubicBezTo>
                        <a:pt x="818743" y="505011"/>
                        <a:pt x="793841" y="582206"/>
                        <a:pt x="756488" y="639481"/>
                      </a:cubicBezTo>
                      <a:cubicBezTo>
                        <a:pt x="719135" y="696756"/>
                        <a:pt x="592135" y="773952"/>
                        <a:pt x="592135" y="773952"/>
                      </a:cubicBezTo>
                    </a:path>
                  </a:pathLst>
                </a:custGeom>
                <a:ln w="57150" cmpd="sng">
                  <a:solidFill>
                    <a:srgbClr val="000000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92" name="Straight Arrow Connector 91"/>
                <p:cNvCxnSpPr>
                  <a:stCxn id="91" idx="1"/>
                </p:cNvCxnSpPr>
                <p:nvPr/>
              </p:nvCxnSpPr>
              <p:spPr>
                <a:xfrm>
                  <a:off x="1861520" y="1479609"/>
                  <a:ext cx="186333" cy="84948"/>
                </a:xfrm>
                <a:prstGeom prst="straightConnector1">
                  <a:avLst/>
                </a:prstGeom>
                <a:ln w="57150" cmpd="sng">
                  <a:solidFill>
                    <a:srgbClr val="000000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0" name="Straight Arrow Connector 89"/>
              <p:cNvCxnSpPr/>
              <p:nvPr/>
            </p:nvCxnSpPr>
            <p:spPr>
              <a:xfrm flipV="1">
                <a:off x="1684308" y="3098118"/>
                <a:ext cx="631006" cy="678886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Rectangle 23"/>
            <p:cNvSpPr/>
            <p:nvPr/>
          </p:nvSpPr>
          <p:spPr>
            <a:xfrm>
              <a:off x="418353" y="298824"/>
              <a:ext cx="3765060" cy="2629647"/>
            </a:xfrm>
            <a:prstGeom prst="rect">
              <a:avLst/>
            </a:prstGeom>
            <a:noFill/>
            <a:ln w="1270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0" name="Picture 129" descr="latex-image-1.pdf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24621" y="534914"/>
              <a:ext cx="180791" cy="376498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4979548" y="1578971"/>
            <a:ext cx="3765060" cy="2629647"/>
            <a:chOff x="4978400" y="280302"/>
            <a:chExt cx="3765060" cy="2629647"/>
          </a:xfrm>
        </p:grpSpPr>
        <p:grpSp>
          <p:nvGrpSpPr>
            <p:cNvPr id="108" name="Group 107"/>
            <p:cNvGrpSpPr/>
            <p:nvPr/>
          </p:nvGrpSpPr>
          <p:grpSpPr>
            <a:xfrm>
              <a:off x="5241063" y="726321"/>
              <a:ext cx="3269291" cy="1736951"/>
              <a:chOff x="863300" y="2569084"/>
              <a:chExt cx="3269291" cy="1736951"/>
            </a:xfrm>
          </p:grpSpPr>
          <p:grpSp>
            <p:nvGrpSpPr>
              <p:cNvPr id="109" name="Group 108"/>
              <p:cNvGrpSpPr/>
              <p:nvPr/>
            </p:nvGrpSpPr>
            <p:grpSpPr>
              <a:xfrm>
                <a:off x="1168458" y="2569084"/>
                <a:ext cx="2964133" cy="1736951"/>
                <a:chOff x="1147241" y="1852596"/>
                <a:chExt cx="2964133" cy="1736951"/>
              </a:xfrm>
            </p:grpSpPr>
            <p:grpSp>
              <p:nvGrpSpPr>
                <p:cNvPr id="114" name="Group 113"/>
                <p:cNvGrpSpPr/>
                <p:nvPr/>
              </p:nvGrpSpPr>
              <p:grpSpPr>
                <a:xfrm>
                  <a:off x="1147241" y="1852596"/>
                  <a:ext cx="2964133" cy="1736951"/>
                  <a:chOff x="5491226" y="1438626"/>
                  <a:chExt cx="2964133" cy="1736951"/>
                </a:xfrm>
              </p:grpSpPr>
              <p:grpSp>
                <p:nvGrpSpPr>
                  <p:cNvPr id="116" name="Group 115"/>
                  <p:cNvGrpSpPr/>
                  <p:nvPr/>
                </p:nvGrpSpPr>
                <p:grpSpPr>
                  <a:xfrm>
                    <a:off x="5491226" y="1438626"/>
                    <a:ext cx="2964133" cy="1736951"/>
                    <a:chOff x="2008807" y="2976952"/>
                    <a:chExt cx="2964133" cy="1736951"/>
                  </a:xfrm>
                </p:grpSpPr>
                <p:sp>
                  <p:nvSpPr>
                    <p:cNvPr id="120" name="Oval 119"/>
                    <p:cNvSpPr/>
                    <p:nvPr/>
                  </p:nvSpPr>
                  <p:spPr>
                    <a:xfrm rot="5400000">
                      <a:off x="4026810" y="4074711"/>
                      <a:ext cx="619801" cy="604356"/>
                    </a:xfrm>
                    <a:prstGeom prst="ellipse">
                      <a:avLst/>
                    </a:prstGeom>
                    <a:solidFill>
                      <a:srgbClr val="FFFF00"/>
                    </a:solidFill>
                    <a:ln w="381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21" name="Oval 120"/>
                    <p:cNvSpPr/>
                    <p:nvPr/>
                  </p:nvSpPr>
                  <p:spPr>
                    <a:xfrm rot="5400000">
                      <a:off x="3059434" y="2984675"/>
                      <a:ext cx="619801" cy="604356"/>
                    </a:xfrm>
                    <a:prstGeom prst="ellipse">
                      <a:avLst/>
                    </a:prstGeom>
                    <a:noFill/>
                    <a:ln w="381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22" name="Oval 121"/>
                    <p:cNvSpPr/>
                    <p:nvPr/>
                  </p:nvSpPr>
                  <p:spPr>
                    <a:xfrm rot="5400000">
                      <a:off x="2001085" y="4101826"/>
                      <a:ext cx="619799" cy="604356"/>
                    </a:xfrm>
                    <a:prstGeom prst="ellipse">
                      <a:avLst/>
                    </a:prstGeom>
                    <a:noFill/>
                    <a:ln w="381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23" name="Straight Arrow Connector 122"/>
                    <p:cNvCxnSpPr/>
                    <p:nvPr/>
                  </p:nvCxnSpPr>
                  <p:spPr>
                    <a:xfrm flipH="1">
                      <a:off x="2584986" y="4342053"/>
                      <a:ext cx="1460275" cy="0"/>
                    </a:xfrm>
                    <a:prstGeom prst="straightConnector1">
                      <a:avLst/>
                    </a:prstGeom>
                    <a:ln w="57150" cmpd="sng">
                      <a:solidFill>
                        <a:schemeClr val="tx1"/>
                      </a:solidFill>
                      <a:tailEnd type="arrow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4" name="Straight Arrow Connector 123"/>
                    <p:cNvCxnSpPr>
                      <a:endCxn id="121" idx="7"/>
                    </p:cNvCxnSpPr>
                    <p:nvPr/>
                  </p:nvCxnSpPr>
                  <p:spPr>
                    <a:xfrm flipH="1" flipV="1">
                      <a:off x="3583007" y="3505986"/>
                      <a:ext cx="571469" cy="643592"/>
                    </a:xfrm>
                    <a:prstGeom prst="straightConnector1">
                      <a:avLst/>
                    </a:prstGeom>
                    <a:ln w="57150" cmpd="sng">
                      <a:solidFill>
                        <a:schemeClr val="tx1"/>
                      </a:solidFill>
                      <a:tailEnd type="arrow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5" name="Straight Arrow Connector 124"/>
                    <p:cNvCxnSpPr/>
                    <p:nvPr/>
                  </p:nvCxnSpPr>
                  <p:spPr>
                    <a:xfrm rot="5400000" flipV="1">
                      <a:off x="3340317" y="3756107"/>
                      <a:ext cx="0" cy="1512336"/>
                    </a:xfrm>
                    <a:prstGeom prst="straightConnector1">
                      <a:avLst/>
                    </a:prstGeom>
                    <a:ln w="57150" cmpd="sng">
                      <a:solidFill>
                        <a:schemeClr val="tx1"/>
                      </a:solidFill>
                      <a:prstDash val="sysDot"/>
                      <a:tailEnd type="arrow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26" name="Group 125"/>
                    <p:cNvGrpSpPr/>
                    <p:nvPr/>
                  </p:nvGrpSpPr>
                  <p:grpSpPr>
                    <a:xfrm rot="5400000">
                      <a:off x="4521872" y="3931729"/>
                      <a:ext cx="484864" cy="417273"/>
                      <a:chOff x="1717758" y="987261"/>
                      <a:chExt cx="636021" cy="577296"/>
                    </a:xfrm>
                  </p:grpSpPr>
                  <p:sp>
                    <p:nvSpPr>
                      <p:cNvPr id="127" name="Freeform 126"/>
                      <p:cNvSpPr/>
                      <p:nvPr/>
                    </p:nvSpPr>
                    <p:spPr>
                      <a:xfrm rot="20074120">
                        <a:off x="1717758" y="987261"/>
                        <a:ext cx="636021" cy="487559"/>
                      </a:xfrm>
                      <a:custGeom>
                        <a:avLst/>
                        <a:gdLst>
                          <a:gd name="connsiteX0" fmla="*/ 188723 w 816424"/>
                          <a:gd name="connsiteY0" fmla="*/ 744070 h 773952"/>
                          <a:gd name="connsiteX1" fmla="*/ 69194 w 816424"/>
                          <a:gd name="connsiteY1" fmla="*/ 624540 h 773952"/>
                          <a:gd name="connsiteX2" fmla="*/ 9429 w 816424"/>
                          <a:gd name="connsiteY2" fmla="*/ 460187 h 773952"/>
                          <a:gd name="connsiteX3" fmla="*/ 9429 w 816424"/>
                          <a:gd name="connsiteY3" fmla="*/ 340658 h 773952"/>
                          <a:gd name="connsiteX4" fmla="*/ 99076 w 816424"/>
                          <a:gd name="connsiteY4" fmla="*/ 146422 h 773952"/>
                          <a:gd name="connsiteX5" fmla="*/ 293312 w 816424"/>
                          <a:gd name="connsiteY5" fmla="*/ 11952 h 773952"/>
                          <a:gd name="connsiteX6" fmla="*/ 547312 w 816424"/>
                          <a:gd name="connsiteY6" fmla="*/ 26893 h 773952"/>
                          <a:gd name="connsiteX7" fmla="*/ 741547 w 816424"/>
                          <a:gd name="connsiteY7" fmla="*/ 191246 h 773952"/>
                          <a:gd name="connsiteX8" fmla="*/ 816253 w 816424"/>
                          <a:gd name="connsiteY8" fmla="*/ 430305 h 773952"/>
                          <a:gd name="connsiteX9" fmla="*/ 756488 w 816424"/>
                          <a:gd name="connsiteY9" fmla="*/ 639481 h 773952"/>
                          <a:gd name="connsiteX10" fmla="*/ 592135 w 816424"/>
                          <a:gd name="connsiteY10" fmla="*/ 773952 h 7739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816424" h="773952">
                            <a:moveTo>
                              <a:pt x="188723" y="744070"/>
                            </a:moveTo>
                            <a:cubicBezTo>
                              <a:pt x="143899" y="707962"/>
                              <a:pt x="99076" y="671854"/>
                              <a:pt x="69194" y="624540"/>
                            </a:cubicBezTo>
                            <a:cubicBezTo>
                              <a:pt x="39312" y="577226"/>
                              <a:pt x="19390" y="507500"/>
                              <a:pt x="9429" y="460187"/>
                            </a:cubicBezTo>
                            <a:cubicBezTo>
                              <a:pt x="-532" y="412874"/>
                              <a:pt x="-5512" y="392952"/>
                              <a:pt x="9429" y="340658"/>
                            </a:cubicBezTo>
                            <a:cubicBezTo>
                              <a:pt x="24370" y="288364"/>
                              <a:pt x="51762" y="201206"/>
                              <a:pt x="99076" y="146422"/>
                            </a:cubicBezTo>
                            <a:cubicBezTo>
                              <a:pt x="146390" y="91638"/>
                              <a:pt x="218606" y="31873"/>
                              <a:pt x="293312" y="11952"/>
                            </a:cubicBezTo>
                            <a:cubicBezTo>
                              <a:pt x="368018" y="-7969"/>
                              <a:pt x="472606" y="-2989"/>
                              <a:pt x="547312" y="26893"/>
                            </a:cubicBezTo>
                            <a:cubicBezTo>
                              <a:pt x="622018" y="56775"/>
                              <a:pt x="696724" y="124011"/>
                              <a:pt x="741547" y="191246"/>
                            </a:cubicBezTo>
                            <a:cubicBezTo>
                              <a:pt x="786370" y="258481"/>
                              <a:pt x="813763" y="355599"/>
                              <a:pt x="816253" y="430305"/>
                            </a:cubicBezTo>
                            <a:cubicBezTo>
                              <a:pt x="818743" y="505011"/>
                              <a:pt x="793841" y="582206"/>
                              <a:pt x="756488" y="639481"/>
                            </a:cubicBezTo>
                            <a:cubicBezTo>
                              <a:pt x="719135" y="696756"/>
                              <a:pt x="592135" y="773952"/>
                              <a:pt x="592135" y="773952"/>
                            </a:cubicBezTo>
                          </a:path>
                        </a:pathLst>
                      </a:custGeom>
                      <a:ln w="57150" cmpd="sng">
                        <a:solidFill>
                          <a:srgbClr val="000000"/>
                        </a:solidFill>
                        <a:prstDash val="sysDash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cxnSp>
                    <p:nvCxnSpPr>
                      <p:cNvPr id="128" name="Straight Arrow Connector 127"/>
                      <p:cNvCxnSpPr>
                        <a:stCxn id="127" idx="1"/>
                      </p:cNvCxnSpPr>
                      <p:nvPr/>
                    </p:nvCxnSpPr>
                    <p:spPr>
                      <a:xfrm>
                        <a:off x="1861520" y="1479609"/>
                        <a:ext cx="186333" cy="84948"/>
                      </a:xfrm>
                      <a:prstGeom prst="straightConnector1">
                        <a:avLst/>
                      </a:prstGeom>
                      <a:ln w="57150" cmpd="sng">
                        <a:solidFill>
                          <a:srgbClr val="000000"/>
                        </a:solidFill>
                        <a:tailEnd type="arrow"/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sp>
                <p:nvSpPr>
                  <p:cNvPr id="117" name="TextBox 116"/>
                  <p:cNvSpPr txBox="1"/>
                  <p:nvPr/>
                </p:nvSpPr>
                <p:spPr>
                  <a:xfrm>
                    <a:off x="5618237" y="2564782"/>
                    <a:ext cx="344039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>
                        <a:latin typeface="Times New Roman"/>
                        <a:cs typeface="Times New Roman"/>
                      </a:rPr>
                      <a:t>c</a:t>
                    </a:r>
                  </a:p>
                </p:txBody>
              </p:sp>
              <p:sp>
                <p:nvSpPr>
                  <p:cNvPr id="118" name="TextBox 117"/>
                  <p:cNvSpPr txBox="1"/>
                  <p:nvPr/>
                </p:nvSpPr>
                <p:spPr>
                  <a:xfrm>
                    <a:off x="6669058" y="1449192"/>
                    <a:ext cx="384365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>
                        <a:latin typeface="Times New Roman"/>
                        <a:cs typeface="Times New Roman"/>
                      </a:rPr>
                      <a:t>b</a:t>
                    </a:r>
                  </a:p>
                </p:txBody>
              </p:sp>
              <p:sp>
                <p:nvSpPr>
                  <p:cNvPr id="119" name="TextBox 118"/>
                  <p:cNvSpPr txBox="1"/>
                  <p:nvPr/>
                </p:nvSpPr>
                <p:spPr>
                  <a:xfrm>
                    <a:off x="7636895" y="2532120"/>
                    <a:ext cx="364202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>
                        <a:latin typeface="Times New Roman"/>
                        <a:cs typeface="Times New Roman"/>
                      </a:rPr>
                      <a:t>a</a:t>
                    </a:r>
                  </a:p>
                </p:txBody>
              </p:sp>
            </p:grpSp>
            <p:cxnSp>
              <p:nvCxnSpPr>
                <p:cNvPr id="115" name="Straight Arrow Connector 114"/>
                <p:cNvCxnSpPr>
                  <a:stCxn id="121" idx="7"/>
                </p:cNvCxnSpPr>
                <p:nvPr/>
              </p:nvCxnSpPr>
              <p:spPr>
                <a:xfrm>
                  <a:off x="2721441" y="2381630"/>
                  <a:ext cx="571469" cy="643592"/>
                </a:xfrm>
                <a:prstGeom prst="straightConnector1">
                  <a:avLst/>
                </a:prstGeom>
                <a:ln w="57150" cmpd="sng">
                  <a:solidFill>
                    <a:schemeClr val="tx1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/>
              <p:cNvGrpSpPr/>
              <p:nvPr/>
            </p:nvGrpSpPr>
            <p:grpSpPr>
              <a:xfrm rot="20329692">
                <a:off x="863300" y="3485449"/>
                <a:ext cx="484864" cy="417273"/>
                <a:chOff x="1717758" y="987261"/>
                <a:chExt cx="636021" cy="577296"/>
              </a:xfrm>
            </p:grpSpPr>
            <p:sp>
              <p:nvSpPr>
                <p:cNvPr id="112" name="Freeform 111"/>
                <p:cNvSpPr/>
                <p:nvPr/>
              </p:nvSpPr>
              <p:spPr>
                <a:xfrm rot="20074120">
                  <a:off x="1717758" y="987261"/>
                  <a:ext cx="636021" cy="487559"/>
                </a:xfrm>
                <a:custGeom>
                  <a:avLst/>
                  <a:gdLst>
                    <a:gd name="connsiteX0" fmla="*/ 188723 w 816424"/>
                    <a:gd name="connsiteY0" fmla="*/ 744070 h 773952"/>
                    <a:gd name="connsiteX1" fmla="*/ 69194 w 816424"/>
                    <a:gd name="connsiteY1" fmla="*/ 624540 h 773952"/>
                    <a:gd name="connsiteX2" fmla="*/ 9429 w 816424"/>
                    <a:gd name="connsiteY2" fmla="*/ 460187 h 773952"/>
                    <a:gd name="connsiteX3" fmla="*/ 9429 w 816424"/>
                    <a:gd name="connsiteY3" fmla="*/ 340658 h 773952"/>
                    <a:gd name="connsiteX4" fmla="*/ 99076 w 816424"/>
                    <a:gd name="connsiteY4" fmla="*/ 146422 h 773952"/>
                    <a:gd name="connsiteX5" fmla="*/ 293312 w 816424"/>
                    <a:gd name="connsiteY5" fmla="*/ 11952 h 773952"/>
                    <a:gd name="connsiteX6" fmla="*/ 547312 w 816424"/>
                    <a:gd name="connsiteY6" fmla="*/ 26893 h 773952"/>
                    <a:gd name="connsiteX7" fmla="*/ 741547 w 816424"/>
                    <a:gd name="connsiteY7" fmla="*/ 191246 h 773952"/>
                    <a:gd name="connsiteX8" fmla="*/ 816253 w 816424"/>
                    <a:gd name="connsiteY8" fmla="*/ 430305 h 773952"/>
                    <a:gd name="connsiteX9" fmla="*/ 756488 w 816424"/>
                    <a:gd name="connsiteY9" fmla="*/ 639481 h 773952"/>
                    <a:gd name="connsiteX10" fmla="*/ 592135 w 816424"/>
                    <a:gd name="connsiteY10" fmla="*/ 773952 h 773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16424" h="773952">
                      <a:moveTo>
                        <a:pt x="188723" y="744070"/>
                      </a:moveTo>
                      <a:cubicBezTo>
                        <a:pt x="143899" y="707962"/>
                        <a:pt x="99076" y="671854"/>
                        <a:pt x="69194" y="624540"/>
                      </a:cubicBezTo>
                      <a:cubicBezTo>
                        <a:pt x="39312" y="577226"/>
                        <a:pt x="19390" y="507500"/>
                        <a:pt x="9429" y="460187"/>
                      </a:cubicBezTo>
                      <a:cubicBezTo>
                        <a:pt x="-532" y="412874"/>
                        <a:pt x="-5512" y="392952"/>
                        <a:pt x="9429" y="340658"/>
                      </a:cubicBezTo>
                      <a:cubicBezTo>
                        <a:pt x="24370" y="288364"/>
                        <a:pt x="51762" y="201206"/>
                        <a:pt x="99076" y="146422"/>
                      </a:cubicBezTo>
                      <a:cubicBezTo>
                        <a:pt x="146390" y="91638"/>
                        <a:pt x="218606" y="31873"/>
                        <a:pt x="293312" y="11952"/>
                      </a:cubicBezTo>
                      <a:cubicBezTo>
                        <a:pt x="368018" y="-7969"/>
                        <a:pt x="472606" y="-2989"/>
                        <a:pt x="547312" y="26893"/>
                      </a:cubicBezTo>
                      <a:cubicBezTo>
                        <a:pt x="622018" y="56775"/>
                        <a:pt x="696724" y="124011"/>
                        <a:pt x="741547" y="191246"/>
                      </a:cubicBezTo>
                      <a:cubicBezTo>
                        <a:pt x="786370" y="258481"/>
                        <a:pt x="813763" y="355599"/>
                        <a:pt x="816253" y="430305"/>
                      </a:cubicBezTo>
                      <a:cubicBezTo>
                        <a:pt x="818743" y="505011"/>
                        <a:pt x="793841" y="582206"/>
                        <a:pt x="756488" y="639481"/>
                      </a:cubicBezTo>
                      <a:cubicBezTo>
                        <a:pt x="719135" y="696756"/>
                        <a:pt x="592135" y="773952"/>
                        <a:pt x="592135" y="773952"/>
                      </a:cubicBezTo>
                    </a:path>
                  </a:pathLst>
                </a:custGeom>
                <a:ln w="57150" cmpd="sng">
                  <a:solidFill>
                    <a:srgbClr val="000000"/>
                  </a:solidFill>
                  <a:prstDash val="sysDash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13" name="Straight Arrow Connector 112"/>
                <p:cNvCxnSpPr>
                  <a:stCxn id="112" idx="1"/>
                </p:cNvCxnSpPr>
                <p:nvPr/>
              </p:nvCxnSpPr>
              <p:spPr>
                <a:xfrm>
                  <a:off x="1861520" y="1479609"/>
                  <a:ext cx="186333" cy="84948"/>
                </a:xfrm>
                <a:prstGeom prst="straightConnector1">
                  <a:avLst/>
                </a:prstGeom>
                <a:ln w="57150" cmpd="sng">
                  <a:solidFill>
                    <a:srgbClr val="000000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1" name="Straight Arrow Connector 110"/>
              <p:cNvCxnSpPr/>
              <p:nvPr/>
            </p:nvCxnSpPr>
            <p:spPr>
              <a:xfrm flipV="1">
                <a:off x="1684308" y="3098118"/>
                <a:ext cx="631006" cy="678886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9" name="Rectangle 128"/>
            <p:cNvSpPr/>
            <p:nvPr/>
          </p:nvSpPr>
          <p:spPr>
            <a:xfrm>
              <a:off x="4978400" y="280302"/>
              <a:ext cx="3765060" cy="2629647"/>
            </a:xfrm>
            <a:prstGeom prst="rect">
              <a:avLst/>
            </a:prstGeom>
            <a:noFill/>
            <a:ln w="1270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130" descr="latex-image-1.pdf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5765" y="534914"/>
              <a:ext cx="1171623" cy="376497"/>
            </a:xfrm>
            <a:prstGeom prst="rect">
              <a:avLst/>
            </a:prstGeom>
          </p:spPr>
        </p:pic>
      </p:grpSp>
      <p:sp>
        <p:nvSpPr>
          <p:cNvPr id="134" name="TextBox 133"/>
          <p:cNvSpPr txBox="1"/>
          <p:nvPr/>
        </p:nvSpPr>
        <p:spPr>
          <a:xfrm>
            <a:off x="174988" y="192403"/>
            <a:ext cx="5393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Updating rule for the Boolean network </a:t>
            </a:r>
            <a:endParaRPr lang="en-US" sz="2400" dirty="0"/>
          </a:p>
        </p:txBody>
      </p:sp>
      <p:grpSp>
        <p:nvGrpSpPr>
          <p:cNvPr id="137" name="Group 136"/>
          <p:cNvGrpSpPr/>
          <p:nvPr/>
        </p:nvGrpSpPr>
        <p:grpSpPr>
          <a:xfrm>
            <a:off x="2121919" y="4518418"/>
            <a:ext cx="5002773" cy="2346464"/>
            <a:chOff x="2121919" y="4286068"/>
            <a:chExt cx="5002773" cy="2346464"/>
          </a:xfrm>
        </p:grpSpPr>
        <p:grpSp>
          <p:nvGrpSpPr>
            <p:cNvPr id="23" name="Group 22"/>
            <p:cNvGrpSpPr/>
            <p:nvPr/>
          </p:nvGrpSpPr>
          <p:grpSpPr>
            <a:xfrm>
              <a:off x="2261709" y="4286068"/>
              <a:ext cx="4553210" cy="2346464"/>
              <a:chOff x="1198163" y="2925727"/>
              <a:chExt cx="5641910" cy="3066636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98163" y="2925727"/>
                <a:ext cx="3160960" cy="3066636"/>
              </a:xfrm>
              <a:prstGeom prst="rect">
                <a:avLst/>
              </a:prstGeom>
            </p:spPr>
          </p:pic>
          <p:pic>
            <p:nvPicPr>
              <p:cNvPr id="12" name="Picture 11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60677" y="4313937"/>
                <a:ext cx="2279396" cy="400045"/>
              </a:xfrm>
              <a:prstGeom prst="rect">
                <a:avLst/>
              </a:prstGeom>
            </p:spPr>
          </p:pic>
          <p:pic>
            <p:nvPicPr>
              <p:cNvPr id="19" name="Picture 18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33534" y="3324453"/>
                <a:ext cx="2279396" cy="400045"/>
              </a:xfrm>
              <a:prstGeom prst="rect">
                <a:avLst/>
              </a:prstGeom>
            </p:spPr>
          </p:pic>
          <p:pic>
            <p:nvPicPr>
              <p:cNvPr id="21" name="Picture 20" descr="latex-image-1.pdf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59036" y="5273538"/>
                <a:ext cx="2279396" cy="400045"/>
              </a:xfrm>
              <a:prstGeom prst="rect">
                <a:avLst/>
              </a:prstGeom>
            </p:spPr>
          </p:pic>
        </p:grpSp>
        <p:sp>
          <p:nvSpPr>
            <p:cNvPr id="136" name="Rectangle 135"/>
            <p:cNvSpPr/>
            <p:nvPr/>
          </p:nvSpPr>
          <p:spPr>
            <a:xfrm>
              <a:off x="2121919" y="4290606"/>
              <a:ext cx="5002773" cy="2283889"/>
            </a:xfrm>
            <a:prstGeom prst="rect">
              <a:avLst/>
            </a:prstGeom>
            <a:noFill/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1" name="Right Arrow 140"/>
          <p:cNvSpPr/>
          <p:nvPr/>
        </p:nvSpPr>
        <p:spPr>
          <a:xfrm rot="2790040">
            <a:off x="2489657" y="4038584"/>
            <a:ext cx="1094583" cy="614889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ight Arrow 141"/>
          <p:cNvSpPr/>
          <p:nvPr/>
        </p:nvSpPr>
        <p:spPr>
          <a:xfrm rot="18778012">
            <a:off x="5938898" y="3946553"/>
            <a:ext cx="1094583" cy="614889"/>
          </a:xfrm>
          <a:prstGeom prst="rightArrow">
            <a:avLst/>
          </a:prstGeom>
          <a:solidFill>
            <a:srgbClr val="1F49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 rot="1532907">
            <a:off x="2026819" y="1681648"/>
            <a:ext cx="484864" cy="417273"/>
            <a:chOff x="1717758" y="987261"/>
            <a:chExt cx="636021" cy="577296"/>
          </a:xfrm>
        </p:grpSpPr>
        <p:sp>
          <p:nvSpPr>
            <p:cNvPr id="61" name="Freeform 60"/>
            <p:cNvSpPr/>
            <p:nvPr/>
          </p:nvSpPr>
          <p:spPr>
            <a:xfrm rot="20074120">
              <a:off x="1717758" y="987261"/>
              <a:ext cx="636021" cy="487559"/>
            </a:xfrm>
            <a:custGeom>
              <a:avLst/>
              <a:gdLst>
                <a:gd name="connsiteX0" fmla="*/ 188723 w 816424"/>
                <a:gd name="connsiteY0" fmla="*/ 744070 h 773952"/>
                <a:gd name="connsiteX1" fmla="*/ 69194 w 816424"/>
                <a:gd name="connsiteY1" fmla="*/ 624540 h 773952"/>
                <a:gd name="connsiteX2" fmla="*/ 9429 w 816424"/>
                <a:gd name="connsiteY2" fmla="*/ 460187 h 773952"/>
                <a:gd name="connsiteX3" fmla="*/ 9429 w 816424"/>
                <a:gd name="connsiteY3" fmla="*/ 340658 h 773952"/>
                <a:gd name="connsiteX4" fmla="*/ 99076 w 816424"/>
                <a:gd name="connsiteY4" fmla="*/ 146422 h 773952"/>
                <a:gd name="connsiteX5" fmla="*/ 293312 w 816424"/>
                <a:gd name="connsiteY5" fmla="*/ 11952 h 773952"/>
                <a:gd name="connsiteX6" fmla="*/ 547312 w 816424"/>
                <a:gd name="connsiteY6" fmla="*/ 26893 h 773952"/>
                <a:gd name="connsiteX7" fmla="*/ 741547 w 816424"/>
                <a:gd name="connsiteY7" fmla="*/ 191246 h 773952"/>
                <a:gd name="connsiteX8" fmla="*/ 816253 w 816424"/>
                <a:gd name="connsiteY8" fmla="*/ 430305 h 773952"/>
                <a:gd name="connsiteX9" fmla="*/ 756488 w 816424"/>
                <a:gd name="connsiteY9" fmla="*/ 639481 h 773952"/>
                <a:gd name="connsiteX10" fmla="*/ 592135 w 816424"/>
                <a:gd name="connsiteY10" fmla="*/ 773952 h 77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6424" h="773952">
                  <a:moveTo>
                    <a:pt x="188723" y="744070"/>
                  </a:moveTo>
                  <a:cubicBezTo>
                    <a:pt x="143899" y="707962"/>
                    <a:pt x="99076" y="671854"/>
                    <a:pt x="69194" y="624540"/>
                  </a:cubicBezTo>
                  <a:cubicBezTo>
                    <a:pt x="39312" y="577226"/>
                    <a:pt x="19390" y="507500"/>
                    <a:pt x="9429" y="460187"/>
                  </a:cubicBezTo>
                  <a:cubicBezTo>
                    <a:pt x="-532" y="412874"/>
                    <a:pt x="-5512" y="392952"/>
                    <a:pt x="9429" y="340658"/>
                  </a:cubicBezTo>
                  <a:cubicBezTo>
                    <a:pt x="24370" y="288364"/>
                    <a:pt x="51762" y="201206"/>
                    <a:pt x="99076" y="146422"/>
                  </a:cubicBezTo>
                  <a:cubicBezTo>
                    <a:pt x="146390" y="91638"/>
                    <a:pt x="218606" y="31873"/>
                    <a:pt x="293312" y="11952"/>
                  </a:cubicBezTo>
                  <a:cubicBezTo>
                    <a:pt x="368018" y="-7969"/>
                    <a:pt x="472606" y="-2989"/>
                    <a:pt x="547312" y="26893"/>
                  </a:cubicBezTo>
                  <a:cubicBezTo>
                    <a:pt x="622018" y="56775"/>
                    <a:pt x="696724" y="124011"/>
                    <a:pt x="741547" y="191246"/>
                  </a:cubicBezTo>
                  <a:cubicBezTo>
                    <a:pt x="786370" y="258481"/>
                    <a:pt x="813763" y="355599"/>
                    <a:pt x="816253" y="430305"/>
                  </a:cubicBezTo>
                  <a:cubicBezTo>
                    <a:pt x="818743" y="505011"/>
                    <a:pt x="793841" y="582206"/>
                    <a:pt x="756488" y="639481"/>
                  </a:cubicBezTo>
                  <a:cubicBezTo>
                    <a:pt x="719135" y="696756"/>
                    <a:pt x="592135" y="773952"/>
                    <a:pt x="592135" y="773952"/>
                  </a:cubicBezTo>
                </a:path>
              </a:pathLst>
            </a:custGeom>
            <a:ln w="57150" cmpd="sng"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/>
            <p:cNvCxnSpPr>
              <a:stCxn id="61" idx="1"/>
            </p:cNvCxnSpPr>
            <p:nvPr/>
          </p:nvCxnSpPr>
          <p:spPr>
            <a:xfrm>
              <a:off x="1861520" y="1479609"/>
              <a:ext cx="186333" cy="84948"/>
            </a:xfrm>
            <a:prstGeom prst="straightConnector1">
              <a:avLst/>
            </a:prstGeom>
            <a:ln w="57150" cmpd="sng"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/>
          <p:cNvGrpSpPr/>
          <p:nvPr/>
        </p:nvGrpSpPr>
        <p:grpSpPr>
          <a:xfrm rot="1532907">
            <a:off x="6627192" y="1659592"/>
            <a:ext cx="484864" cy="417273"/>
            <a:chOff x="1717758" y="987261"/>
            <a:chExt cx="636021" cy="577296"/>
          </a:xfrm>
        </p:grpSpPr>
        <p:sp>
          <p:nvSpPr>
            <p:cNvPr id="64" name="Freeform 63"/>
            <p:cNvSpPr/>
            <p:nvPr/>
          </p:nvSpPr>
          <p:spPr>
            <a:xfrm rot="20074120">
              <a:off x="1717758" y="987261"/>
              <a:ext cx="636021" cy="487559"/>
            </a:xfrm>
            <a:custGeom>
              <a:avLst/>
              <a:gdLst>
                <a:gd name="connsiteX0" fmla="*/ 188723 w 816424"/>
                <a:gd name="connsiteY0" fmla="*/ 744070 h 773952"/>
                <a:gd name="connsiteX1" fmla="*/ 69194 w 816424"/>
                <a:gd name="connsiteY1" fmla="*/ 624540 h 773952"/>
                <a:gd name="connsiteX2" fmla="*/ 9429 w 816424"/>
                <a:gd name="connsiteY2" fmla="*/ 460187 h 773952"/>
                <a:gd name="connsiteX3" fmla="*/ 9429 w 816424"/>
                <a:gd name="connsiteY3" fmla="*/ 340658 h 773952"/>
                <a:gd name="connsiteX4" fmla="*/ 99076 w 816424"/>
                <a:gd name="connsiteY4" fmla="*/ 146422 h 773952"/>
                <a:gd name="connsiteX5" fmla="*/ 293312 w 816424"/>
                <a:gd name="connsiteY5" fmla="*/ 11952 h 773952"/>
                <a:gd name="connsiteX6" fmla="*/ 547312 w 816424"/>
                <a:gd name="connsiteY6" fmla="*/ 26893 h 773952"/>
                <a:gd name="connsiteX7" fmla="*/ 741547 w 816424"/>
                <a:gd name="connsiteY7" fmla="*/ 191246 h 773952"/>
                <a:gd name="connsiteX8" fmla="*/ 816253 w 816424"/>
                <a:gd name="connsiteY8" fmla="*/ 430305 h 773952"/>
                <a:gd name="connsiteX9" fmla="*/ 756488 w 816424"/>
                <a:gd name="connsiteY9" fmla="*/ 639481 h 773952"/>
                <a:gd name="connsiteX10" fmla="*/ 592135 w 816424"/>
                <a:gd name="connsiteY10" fmla="*/ 773952 h 77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6424" h="773952">
                  <a:moveTo>
                    <a:pt x="188723" y="744070"/>
                  </a:moveTo>
                  <a:cubicBezTo>
                    <a:pt x="143899" y="707962"/>
                    <a:pt x="99076" y="671854"/>
                    <a:pt x="69194" y="624540"/>
                  </a:cubicBezTo>
                  <a:cubicBezTo>
                    <a:pt x="39312" y="577226"/>
                    <a:pt x="19390" y="507500"/>
                    <a:pt x="9429" y="460187"/>
                  </a:cubicBezTo>
                  <a:cubicBezTo>
                    <a:pt x="-532" y="412874"/>
                    <a:pt x="-5512" y="392952"/>
                    <a:pt x="9429" y="340658"/>
                  </a:cubicBezTo>
                  <a:cubicBezTo>
                    <a:pt x="24370" y="288364"/>
                    <a:pt x="51762" y="201206"/>
                    <a:pt x="99076" y="146422"/>
                  </a:cubicBezTo>
                  <a:cubicBezTo>
                    <a:pt x="146390" y="91638"/>
                    <a:pt x="218606" y="31873"/>
                    <a:pt x="293312" y="11952"/>
                  </a:cubicBezTo>
                  <a:cubicBezTo>
                    <a:pt x="368018" y="-7969"/>
                    <a:pt x="472606" y="-2989"/>
                    <a:pt x="547312" y="26893"/>
                  </a:cubicBezTo>
                  <a:cubicBezTo>
                    <a:pt x="622018" y="56775"/>
                    <a:pt x="696724" y="124011"/>
                    <a:pt x="741547" y="191246"/>
                  </a:cubicBezTo>
                  <a:cubicBezTo>
                    <a:pt x="786370" y="258481"/>
                    <a:pt x="813763" y="355599"/>
                    <a:pt x="816253" y="430305"/>
                  </a:cubicBezTo>
                  <a:cubicBezTo>
                    <a:pt x="818743" y="505011"/>
                    <a:pt x="793841" y="582206"/>
                    <a:pt x="756488" y="639481"/>
                  </a:cubicBezTo>
                  <a:cubicBezTo>
                    <a:pt x="719135" y="696756"/>
                    <a:pt x="592135" y="773952"/>
                    <a:pt x="592135" y="773952"/>
                  </a:cubicBezTo>
                </a:path>
              </a:pathLst>
            </a:custGeom>
            <a:ln w="57150" cmpd="sng"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/>
            <p:cNvCxnSpPr>
              <a:stCxn id="64" idx="1"/>
            </p:cNvCxnSpPr>
            <p:nvPr/>
          </p:nvCxnSpPr>
          <p:spPr>
            <a:xfrm>
              <a:off x="1861520" y="1479609"/>
              <a:ext cx="186333" cy="84948"/>
            </a:xfrm>
            <a:prstGeom prst="straightConnector1">
              <a:avLst/>
            </a:prstGeom>
            <a:ln w="57150" cmpd="sng"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934743" y="1024207"/>
            <a:ext cx="2540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(a, b, c) = (0,1,0)</a:t>
            </a:r>
            <a:endParaRPr lang="en-US" sz="2800" dirty="0"/>
          </a:p>
        </p:txBody>
      </p:sp>
      <p:sp>
        <p:nvSpPr>
          <p:cNvPr id="67" name="TextBox 66"/>
          <p:cNvSpPr txBox="1"/>
          <p:nvPr/>
        </p:nvSpPr>
        <p:spPr>
          <a:xfrm>
            <a:off x="5532841" y="1024207"/>
            <a:ext cx="25405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(a, b, c) = (1,0,0)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31606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animBg="1"/>
      <p:bldP spid="142" grpId="0" animBg="1"/>
      <p:bldP spid="6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868"/>
            <a:ext cx="8229600" cy="1143000"/>
          </a:xfrm>
        </p:spPr>
        <p:txBody>
          <a:bodyPr/>
          <a:lstStyle/>
          <a:p>
            <a:r>
              <a:rPr lang="en-US" dirty="0" smtClean="0"/>
              <a:t>Example of a three node graph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898958" y="1313785"/>
            <a:ext cx="2493083" cy="1686801"/>
            <a:chOff x="2937355" y="361186"/>
            <a:chExt cx="3269291" cy="2087648"/>
          </a:xfrm>
        </p:grpSpPr>
        <p:sp>
          <p:nvSpPr>
            <p:cNvPr id="4" name="Oval 3"/>
            <p:cNvSpPr/>
            <p:nvPr/>
          </p:nvSpPr>
          <p:spPr>
            <a:xfrm rot="5400000">
              <a:off x="5260516" y="1809642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 rot="5400000">
              <a:off x="4293140" y="719606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 rot="5400000">
              <a:off x="3234791" y="1836757"/>
              <a:ext cx="619799" cy="604356"/>
            </a:xfrm>
            <a:prstGeom prst="ellipse">
              <a:avLst/>
            </a:prstGeom>
            <a:solidFill>
              <a:srgbClr val="FFFFFF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3818692" y="2076984"/>
              <a:ext cx="1460275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endCxn id="5" idx="7"/>
            </p:cNvCxnSpPr>
            <p:nvPr/>
          </p:nvCxnSpPr>
          <p:spPr>
            <a:xfrm flipH="1" flipV="1"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rot="5400000" flipV="1">
              <a:off x="4574023" y="1491038"/>
              <a:ext cx="0" cy="15123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 rot="5400000">
              <a:off x="5755578" y="1666660"/>
              <a:ext cx="484864" cy="417273"/>
              <a:chOff x="1717758" y="987261"/>
              <a:chExt cx="636021" cy="577296"/>
            </a:xfrm>
          </p:grpSpPr>
          <p:sp>
            <p:nvSpPr>
              <p:cNvPr id="22" name="Freeform 21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/>
              <p:cNvCxnSpPr>
                <a:stCxn id="22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369524" y="1838039"/>
              <a:ext cx="34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c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0345" y="722449"/>
              <a:ext cx="384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b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88182" y="1805377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a</a:t>
              </a:r>
            </a:p>
          </p:txBody>
        </p:sp>
        <p:cxnSp>
          <p:nvCxnSpPr>
            <p:cNvPr id="14" name="Straight Arrow Connector 13"/>
            <p:cNvCxnSpPr>
              <a:stCxn id="5" idx="7"/>
            </p:cNvCxnSpPr>
            <p:nvPr/>
          </p:nvCxnSpPr>
          <p:spPr>
            <a:xfrm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1"/>
              <a:endCxn id="5" idx="5"/>
            </p:cNvCxnSpPr>
            <p:nvPr/>
          </p:nvCxnSpPr>
          <p:spPr>
            <a:xfrm flipV="1">
              <a:off x="3758363" y="1240917"/>
              <a:ext cx="631006" cy="67888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 rot="20329692">
              <a:off x="2937355" y="1628248"/>
              <a:ext cx="484864" cy="417273"/>
              <a:chOff x="1717758" y="987261"/>
              <a:chExt cx="636021" cy="577296"/>
            </a:xfrm>
          </p:grpSpPr>
          <p:sp>
            <p:nvSpPr>
              <p:cNvPr id="20" name="Freeform 19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Arrow Connector 20"/>
              <p:cNvCxnSpPr>
                <a:stCxn id="20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>
            <a:xfrm rot="1532907">
              <a:off x="4327320" y="361186"/>
              <a:ext cx="484864" cy="417273"/>
              <a:chOff x="1717758" y="987261"/>
              <a:chExt cx="636021" cy="577296"/>
            </a:xfrm>
          </p:grpSpPr>
          <p:sp>
            <p:nvSpPr>
              <p:cNvPr id="18" name="Freeform 17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Arrow Connector 18"/>
              <p:cNvCxnSpPr>
                <a:stCxn id="18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122039"/>
              </p:ext>
            </p:extLst>
          </p:nvPr>
        </p:nvGraphicFramePr>
        <p:xfrm>
          <a:off x="394876" y="3200159"/>
          <a:ext cx="6096000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68732"/>
            <a:ext cx="1140309" cy="35455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15746"/>
            <a:ext cx="2156278" cy="417708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19542"/>
            <a:ext cx="4892323" cy="31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12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868"/>
            <a:ext cx="8229600" cy="1143000"/>
          </a:xfrm>
        </p:spPr>
        <p:txBody>
          <a:bodyPr/>
          <a:lstStyle/>
          <a:p>
            <a:r>
              <a:rPr lang="en-US" dirty="0" smtClean="0"/>
              <a:t>Example of a three node graph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898958" y="1313785"/>
            <a:ext cx="2493083" cy="1686801"/>
            <a:chOff x="2937355" y="361186"/>
            <a:chExt cx="3269291" cy="2087648"/>
          </a:xfrm>
        </p:grpSpPr>
        <p:sp>
          <p:nvSpPr>
            <p:cNvPr id="4" name="Oval 3"/>
            <p:cNvSpPr/>
            <p:nvPr/>
          </p:nvSpPr>
          <p:spPr>
            <a:xfrm rot="5400000">
              <a:off x="5260516" y="1809642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 rot="5400000">
              <a:off x="4293140" y="719606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 rot="5400000">
              <a:off x="3234791" y="1836757"/>
              <a:ext cx="619799" cy="604356"/>
            </a:xfrm>
            <a:prstGeom prst="ellipse">
              <a:avLst/>
            </a:prstGeom>
            <a:solidFill>
              <a:srgbClr val="FFFFFF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3818692" y="2076984"/>
              <a:ext cx="1460275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endCxn id="5" idx="7"/>
            </p:cNvCxnSpPr>
            <p:nvPr/>
          </p:nvCxnSpPr>
          <p:spPr>
            <a:xfrm flipH="1" flipV="1"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rot="5400000" flipV="1">
              <a:off x="4574023" y="1491038"/>
              <a:ext cx="0" cy="15123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 rot="5400000">
              <a:off x="5755578" y="1666660"/>
              <a:ext cx="484864" cy="417273"/>
              <a:chOff x="1717758" y="987261"/>
              <a:chExt cx="636021" cy="577296"/>
            </a:xfrm>
          </p:grpSpPr>
          <p:sp>
            <p:nvSpPr>
              <p:cNvPr id="22" name="Freeform 21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/>
              <p:cNvCxnSpPr>
                <a:stCxn id="22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369524" y="1838039"/>
              <a:ext cx="34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c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0345" y="722449"/>
              <a:ext cx="384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b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88182" y="1805377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a</a:t>
              </a:r>
            </a:p>
          </p:txBody>
        </p:sp>
        <p:cxnSp>
          <p:nvCxnSpPr>
            <p:cNvPr id="14" name="Straight Arrow Connector 13"/>
            <p:cNvCxnSpPr>
              <a:stCxn id="5" idx="7"/>
            </p:cNvCxnSpPr>
            <p:nvPr/>
          </p:nvCxnSpPr>
          <p:spPr>
            <a:xfrm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1"/>
              <a:endCxn id="5" idx="5"/>
            </p:cNvCxnSpPr>
            <p:nvPr/>
          </p:nvCxnSpPr>
          <p:spPr>
            <a:xfrm flipV="1">
              <a:off x="3758363" y="1240917"/>
              <a:ext cx="631006" cy="67888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 rot="20329692">
              <a:off x="2937355" y="1628248"/>
              <a:ext cx="484864" cy="417273"/>
              <a:chOff x="1717758" y="987261"/>
              <a:chExt cx="636021" cy="577296"/>
            </a:xfrm>
          </p:grpSpPr>
          <p:sp>
            <p:nvSpPr>
              <p:cNvPr id="20" name="Freeform 19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Arrow Connector 20"/>
              <p:cNvCxnSpPr>
                <a:stCxn id="20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>
            <a:xfrm rot="1532907">
              <a:off x="4327320" y="361186"/>
              <a:ext cx="484864" cy="417273"/>
              <a:chOff x="1717758" y="987261"/>
              <a:chExt cx="636021" cy="577296"/>
            </a:xfrm>
          </p:grpSpPr>
          <p:sp>
            <p:nvSpPr>
              <p:cNvPr id="18" name="Freeform 17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Arrow Connector 18"/>
              <p:cNvCxnSpPr>
                <a:stCxn id="18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033945"/>
              </p:ext>
            </p:extLst>
          </p:nvPr>
        </p:nvGraphicFramePr>
        <p:xfrm>
          <a:off x="394876" y="3200159"/>
          <a:ext cx="6096000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68732"/>
            <a:ext cx="1140309" cy="35455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15746"/>
            <a:ext cx="2156278" cy="417708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19542"/>
            <a:ext cx="4892323" cy="31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22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868"/>
            <a:ext cx="8229600" cy="1143000"/>
          </a:xfrm>
        </p:spPr>
        <p:txBody>
          <a:bodyPr/>
          <a:lstStyle/>
          <a:p>
            <a:r>
              <a:rPr lang="en-US" dirty="0" smtClean="0"/>
              <a:t>Example of a three node graph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898958" y="1313785"/>
            <a:ext cx="2493083" cy="1686801"/>
            <a:chOff x="2937355" y="361186"/>
            <a:chExt cx="3269291" cy="2087648"/>
          </a:xfrm>
        </p:grpSpPr>
        <p:sp>
          <p:nvSpPr>
            <p:cNvPr id="4" name="Oval 3"/>
            <p:cNvSpPr/>
            <p:nvPr/>
          </p:nvSpPr>
          <p:spPr>
            <a:xfrm rot="5400000">
              <a:off x="5260516" y="1809642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 rot="5400000">
              <a:off x="4293140" y="719606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 rot="5400000">
              <a:off x="3234791" y="1836757"/>
              <a:ext cx="619799" cy="604356"/>
            </a:xfrm>
            <a:prstGeom prst="ellipse">
              <a:avLst/>
            </a:prstGeom>
            <a:solidFill>
              <a:srgbClr val="FFFFFF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3818692" y="2076984"/>
              <a:ext cx="1460275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endCxn id="5" idx="7"/>
            </p:cNvCxnSpPr>
            <p:nvPr/>
          </p:nvCxnSpPr>
          <p:spPr>
            <a:xfrm flipH="1" flipV="1"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rot="5400000" flipV="1">
              <a:off x="4574023" y="1491038"/>
              <a:ext cx="0" cy="15123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 rot="5400000">
              <a:off x="5755578" y="1666660"/>
              <a:ext cx="484864" cy="417273"/>
              <a:chOff x="1717758" y="987261"/>
              <a:chExt cx="636021" cy="577296"/>
            </a:xfrm>
          </p:grpSpPr>
          <p:sp>
            <p:nvSpPr>
              <p:cNvPr id="22" name="Freeform 21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/>
              <p:cNvCxnSpPr>
                <a:stCxn id="22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369524" y="1838039"/>
              <a:ext cx="34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c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0345" y="722449"/>
              <a:ext cx="384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b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88182" y="1805377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a</a:t>
              </a:r>
            </a:p>
          </p:txBody>
        </p:sp>
        <p:cxnSp>
          <p:nvCxnSpPr>
            <p:cNvPr id="14" name="Straight Arrow Connector 13"/>
            <p:cNvCxnSpPr>
              <a:stCxn id="5" idx="7"/>
            </p:cNvCxnSpPr>
            <p:nvPr/>
          </p:nvCxnSpPr>
          <p:spPr>
            <a:xfrm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1"/>
              <a:endCxn id="5" idx="5"/>
            </p:cNvCxnSpPr>
            <p:nvPr/>
          </p:nvCxnSpPr>
          <p:spPr>
            <a:xfrm flipV="1">
              <a:off x="3758363" y="1240917"/>
              <a:ext cx="631006" cy="67888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 rot="20329692">
              <a:off x="2937355" y="1628248"/>
              <a:ext cx="484864" cy="417273"/>
              <a:chOff x="1717758" y="987261"/>
              <a:chExt cx="636021" cy="577296"/>
            </a:xfrm>
          </p:grpSpPr>
          <p:sp>
            <p:nvSpPr>
              <p:cNvPr id="20" name="Freeform 19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Arrow Connector 20"/>
              <p:cNvCxnSpPr>
                <a:stCxn id="20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>
            <a:xfrm rot="1532907">
              <a:off x="4327320" y="361186"/>
              <a:ext cx="484864" cy="417273"/>
              <a:chOff x="1717758" y="987261"/>
              <a:chExt cx="636021" cy="577296"/>
            </a:xfrm>
          </p:grpSpPr>
          <p:sp>
            <p:nvSpPr>
              <p:cNvPr id="18" name="Freeform 17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Arrow Connector 18"/>
              <p:cNvCxnSpPr>
                <a:stCxn id="18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465210"/>
              </p:ext>
            </p:extLst>
          </p:nvPr>
        </p:nvGraphicFramePr>
        <p:xfrm>
          <a:off x="394876" y="3200159"/>
          <a:ext cx="6096000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68732"/>
            <a:ext cx="1140309" cy="35455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15746"/>
            <a:ext cx="2156278" cy="417708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19542"/>
            <a:ext cx="4892323" cy="31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22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868"/>
            <a:ext cx="8229600" cy="1143000"/>
          </a:xfrm>
        </p:spPr>
        <p:txBody>
          <a:bodyPr/>
          <a:lstStyle/>
          <a:p>
            <a:r>
              <a:rPr lang="en-US" dirty="0" smtClean="0"/>
              <a:t>Example of a three node graph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898958" y="1313785"/>
            <a:ext cx="2493083" cy="1686801"/>
            <a:chOff x="2937355" y="361186"/>
            <a:chExt cx="3269291" cy="2087648"/>
          </a:xfrm>
        </p:grpSpPr>
        <p:sp>
          <p:nvSpPr>
            <p:cNvPr id="4" name="Oval 3"/>
            <p:cNvSpPr/>
            <p:nvPr/>
          </p:nvSpPr>
          <p:spPr>
            <a:xfrm rot="5400000">
              <a:off x="5260516" y="1809642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 rot="5400000">
              <a:off x="4293140" y="719606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 rot="5400000">
              <a:off x="3234791" y="1836757"/>
              <a:ext cx="619799" cy="604356"/>
            </a:xfrm>
            <a:prstGeom prst="ellipse">
              <a:avLst/>
            </a:prstGeom>
            <a:solidFill>
              <a:srgbClr val="FFFFFF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3818692" y="2076984"/>
              <a:ext cx="1460275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endCxn id="5" idx="7"/>
            </p:cNvCxnSpPr>
            <p:nvPr/>
          </p:nvCxnSpPr>
          <p:spPr>
            <a:xfrm flipH="1" flipV="1"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rot="5400000" flipV="1">
              <a:off x="4574023" y="1491038"/>
              <a:ext cx="0" cy="15123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 rot="5400000">
              <a:off x="5755578" y="1666660"/>
              <a:ext cx="484864" cy="417273"/>
              <a:chOff x="1717758" y="987261"/>
              <a:chExt cx="636021" cy="577296"/>
            </a:xfrm>
          </p:grpSpPr>
          <p:sp>
            <p:nvSpPr>
              <p:cNvPr id="22" name="Freeform 21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/>
              <p:cNvCxnSpPr>
                <a:stCxn id="22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369524" y="1838039"/>
              <a:ext cx="34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c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0345" y="722449"/>
              <a:ext cx="384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b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88182" y="1805377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a</a:t>
              </a:r>
            </a:p>
          </p:txBody>
        </p:sp>
        <p:cxnSp>
          <p:nvCxnSpPr>
            <p:cNvPr id="14" name="Straight Arrow Connector 13"/>
            <p:cNvCxnSpPr>
              <a:stCxn id="5" idx="7"/>
            </p:cNvCxnSpPr>
            <p:nvPr/>
          </p:nvCxnSpPr>
          <p:spPr>
            <a:xfrm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1"/>
              <a:endCxn id="5" idx="5"/>
            </p:cNvCxnSpPr>
            <p:nvPr/>
          </p:nvCxnSpPr>
          <p:spPr>
            <a:xfrm flipV="1">
              <a:off x="3758363" y="1240917"/>
              <a:ext cx="631006" cy="67888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 rot="20329692">
              <a:off x="2937355" y="1628248"/>
              <a:ext cx="484864" cy="417273"/>
              <a:chOff x="1717758" y="987261"/>
              <a:chExt cx="636021" cy="577296"/>
            </a:xfrm>
          </p:grpSpPr>
          <p:sp>
            <p:nvSpPr>
              <p:cNvPr id="20" name="Freeform 19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Arrow Connector 20"/>
              <p:cNvCxnSpPr>
                <a:stCxn id="20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>
            <a:xfrm rot="1532907">
              <a:off x="4327320" y="361186"/>
              <a:ext cx="484864" cy="417273"/>
              <a:chOff x="1717758" y="987261"/>
              <a:chExt cx="636021" cy="577296"/>
            </a:xfrm>
          </p:grpSpPr>
          <p:sp>
            <p:nvSpPr>
              <p:cNvPr id="18" name="Freeform 17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Arrow Connector 18"/>
              <p:cNvCxnSpPr>
                <a:stCxn id="18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544035"/>
              </p:ext>
            </p:extLst>
          </p:nvPr>
        </p:nvGraphicFramePr>
        <p:xfrm>
          <a:off x="394876" y="3200159"/>
          <a:ext cx="6096000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68732"/>
            <a:ext cx="1140309" cy="35455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15746"/>
            <a:ext cx="2156278" cy="417708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19542"/>
            <a:ext cx="4892323" cy="31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22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868"/>
            <a:ext cx="8229600" cy="1143000"/>
          </a:xfrm>
        </p:spPr>
        <p:txBody>
          <a:bodyPr/>
          <a:lstStyle/>
          <a:p>
            <a:r>
              <a:rPr lang="en-US" dirty="0" smtClean="0"/>
              <a:t>Example of a three node graph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898958" y="1313785"/>
            <a:ext cx="2493083" cy="1686801"/>
            <a:chOff x="2937355" y="361186"/>
            <a:chExt cx="3269291" cy="2087648"/>
          </a:xfrm>
        </p:grpSpPr>
        <p:sp>
          <p:nvSpPr>
            <p:cNvPr id="4" name="Oval 3"/>
            <p:cNvSpPr/>
            <p:nvPr/>
          </p:nvSpPr>
          <p:spPr>
            <a:xfrm rot="5400000">
              <a:off x="5260516" y="1809642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 rot="5400000">
              <a:off x="4293140" y="719606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 rot="5400000">
              <a:off x="3234791" y="1836757"/>
              <a:ext cx="619799" cy="604356"/>
            </a:xfrm>
            <a:prstGeom prst="ellipse">
              <a:avLst/>
            </a:prstGeom>
            <a:solidFill>
              <a:srgbClr val="FFFFFF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3818692" y="2076984"/>
              <a:ext cx="1460275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endCxn id="5" idx="7"/>
            </p:cNvCxnSpPr>
            <p:nvPr/>
          </p:nvCxnSpPr>
          <p:spPr>
            <a:xfrm flipH="1" flipV="1"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rot="5400000" flipV="1">
              <a:off x="4574023" y="1491038"/>
              <a:ext cx="0" cy="15123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 rot="5400000">
              <a:off x="5755578" y="1666660"/>
              <a:ext cx="484864" cy="417273"/>
              <a:chOff x="1717758" y="987261"/>
              <a:chExt cx="636021" cy="577296"/>
            </a:xfrm>
          </p:grpSpPr>
          <p:sp>
            <p:nvSpPr>
              <p:cNvPr id="22" name="Freeform 21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/>
              <p:cNvCxnSpPr>
                <a:stCxn id="22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369524" y="1838039"/>
              <a:ext cx="34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c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0345" y="722449"/>
              <a:ext cx="384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b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88182" y="1805377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a</a:t>
              </a:r>
            </a:p>
          </p:txBody>
        </p:sp>
        <p:cxnSp>
          <p:nvCxnSpPr>
            <p:cNvPr id="14" name="Straight Arrow Connector 13"/>
            <p:cNvCxnSpPr>
              <a:stCxn id="5" idx="7"/>
            </p:cNvCxnSpPr>
            <p:nvPr/>
          </p:nvCxnSpPr>
          <p:spPr>
            <a:xfrm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1"/>
              <a:endCxn id="5" idx="5"/>
            </p:cNvCxnSpPr>
            <p:nvPr/>
          </p:nvCxnSpPr>
          <p:spPr>
            <a:xfrm flipV="1">
              <a:off x="3758363" y="1240917"/>
              <a:ext cx="631006" cy="67888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 rot="20329692">
              <a:off x="2937355" y="1628248"/>
              <a:ext cx="484864" cy="417273"/>
              <a:chOff x="1717758" y="987261"/>
              <a:chExt cx="636021" cy="577296"/>
            </a:xfrm>
          </p:grpSpPr>
          <p:sp>
            <p:nvSpPr>
              <p:cNvPr id="20" name="Freeform 19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Arrow Connector 20"/>
              <p:cNvCxnSpPr>
                <a:stCxn id="20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>
            <a:xfrm rot="1532907">
              <a:off x="4327320" y="361186"/>
              <a:ext cx="484864" cy="417273"/>
              <a:chOff x="1717758" y="987261"/>
              <a:chExt cx="636021" cy="577296"/>
            </a:xfrm>
          </p:grpSpPr>
          <p:sp>
            <p:nvSpPr>
              <p:cNvPr id="18" name="Freeform 17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Arrow Connector 18"/>
              <p:cNvCxnSpPr>
                <a:stCxn id="18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091328"/>
              </p:ext>
            </p:extLst>
          </p:nvPr>
        </p:nvGraphicFramePr>
        <p:xfrm>
          <a:off x="394876" y="3200159"/>
          <a:ext cx="6096000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68732"/>
            <a:ext cx="1140309" cy="35455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15746"/>
            <a:ext cx="2156278" cy="417708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19542"/>
            <a:ext cx="4892323" cy="31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22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976587" y="171901"/>
            <a:ext cx="2493083" cy="1686801"/>
            <a:chOff x="2937355" y="361186"/>
            <a:chExt cx="3269291" cy="2087648"/>
          </a:xfrm>
        </p:grpSpPr>
        <p:sp>
          <p:nvSpPr>
            <p:cNvPr id="4" name="Oval 3"/>
            <p:cNvSpPr/>
            <p:nvPr/>
          </p:nvSpPr>
          <p:spPr>
            <a:xfrm rot="5400000">
              <a:off x="5260516" y="1809642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 rot="5400000">
              <a:off x="4293140" y="719606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 rot="5400000">
              <a:off x="3234791" y="1836757"/>
              <a:ext cx="619799" cy="604356"/>
            </a:xfrm>
            <a:prstGeom prst="ellipse">
              <a:avLst/>
            </a:prstGeom>
            <a:solidFill>
              <a:srgbClr val="FFFFFF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3818692" y="2076984"/>
              <a:ext cx="1460275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endCxn id="5" idx="7"/>
            </p:cNvCxnSpPr>
            <p:nvPr/>
          </p:nvCxnSpPr>
          <p:spPr>
            <a:xfrm flipH="1" flipV="1"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rot="5400000" flipV="1">
              <a:off x="4574023" y="1491038"/>
              <a:ext cx="0" cy="15123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 rot="5400000">
              <a:off x="5755578" y="1666660"/>
              <a:ext cx="484864" cy="417273"/>
              <a:chOff x="1717758" y="987261"/>
              <a:chExt cx="636021" cy="577296"/>
            </a:xfrm>
          </p:grpSpPr>
          <p:sp>
            <p:nvSpPr>
              <p:cNvPr id="22" name="Freeform 21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/>
              <p:cNvCxnSpPr>
                <a:stCxn id="22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369524" y="1838039"/>
              <a:ext cx="34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c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0345" y="722449"/>
              <a:ext cx="384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b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88182" y="1805377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a</a:t>
              </a:r>
            </a:p>
          </p:txBody>
        </p:sp>
        <p:cxnSp>
          <p:nvCxnSpPr>
            <p:cNvPr id="14" name="Straight Arrow Connector 13"/>
            <p:cNvCxnSpPr>
              <a:stCxn id="5" idx="7"/>
            </p:cNvCxnSpPr>
            <p:nvPr/>
          </p:nvCxnSpPr>
          <p:spPr>
            <a:xfrm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1"/>
              <a:endCxn id="5" idx="5"/>
            </p:cNvCxnSpPr>
            <p:nvPr/>
          </p:nvCxnSpPr>
          <p:spPr>
            <a:xfrm flipV="1">
              <a:off x="3758363" y="1240917"/>
              <a:ext cx="631006" cy="67888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 rot="20329692">
              <a:off x="2937355" y="1628248"/>
              <a:ext cx="484864" cy="417273"/>
              <a:chOff x="1717758" y="987261"/>
              <a:chExt cx="636021" cy="577296"/>
            </a:xfrm>
          </p:grpSpPr>
          <p:sp>
            <p:nvSpPr>
              <p:cNvPr id="20" name="Freeform 19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Arrow Connector 20"/>
              <p:cNvCxnSpPr>
                <a:stCxn id="20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>
            <a:xfrm rot="1532907">
              <a:off x="4327320" y="361186"/>
              <a:ext cx="484864" cy="417273"/>
              <a:chOff x="1717758" y="987261"/>
              <a:chExt cx="636021" cy="577296"/>
            </a:xfrm>
          </p:grpSpPr>
          <p:sp>
            <p:nvSpPr>
              <p:cNvPr id="18" name="Freeform 17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Arrow Connector 18"/>
              <p:cNvCxnSpPr>
                <a:stCxn id="18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713174"/>
              </p:ext>
            </p:extLst>
          </p:nvPr>
        </p:nvGraphicFramePr>
        <p:xfrm>
          <a:off x="208832" y="355820"/>
          <a:ext cx="4318356" cy="32918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719726"/>
                <a:gridCol w="719726"/>
                <a:gridCol w="719726"/>
                <a:gridCol w="719726"/>
                <a:gridCol w="719726"/>
                <a:gridCol w="719726"/>
              </a:tblGrid>
              <a:tr h="2888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Input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Outpu</a:t>
                      </a:r>
                      <a:r>
                        <a:rPr lang="en-US" sz="1400" dirty="0" smtClean="0"/>
                        <a:t>t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55" name="Group 54"/>
          <p:cNvGrpSpPr/>
          <p:nvPr/>
        </p:nvGrpSpPr>
        <p:grpSpPr>
          <a:xfrm>
            <a:off x="4681263" y="2314161"/>
            <a:ext cx="4126589" cy="3965884"/>
            <a:chOff x="4681263" y="2314161"/>
            <a:chExt cx="4126589" cy="3965884"/>
          </a:xfrm>
        </p:grpSpPr>
        <p:grpSp>
          <p:nvGrpSpPr>
            <p:cNvPr id="29" name="Group 28"/>
            <p:cNvGrpSpPr/>
            <p:nvPr/>
          </p:nvGrpSpPr>
          <p:grpSpPr>
            <a:xfrm>
              <a:off x="4681263" y="2314161"/>
              <a:ext cx="4126589" cy="3965884"/>
              <a:chOff x="4123244" y="2085703"/>
              <a:chExt cx="4126589" cy="3965884"/>
            </a:xfrm>
          </p:grpSpPr>
          <p:sp>
            <p:nvSpPr>
              <p:cNvPr id="30" name="Rectangle 29"/>
              <p:cNvSpPr/>
              <p:nvPr/>
            </p:nvSpPr>
            <p:spPr>
              <a:xfrm>
                <a:off x="7256953" y="2955058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(0,0,0)</a:t>
                </a: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4123244" y="3839307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(1,0,1)</a:t>
                </a: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5544603" y="2085703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(1,1,0)</a:t>
                </a: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5544603" y="2935824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(1,1,1)</a:t>
                </a: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5558976" y="3835438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/>
                  <a:t>(0,1,1)</a:t>
                </a:r>
                <a:endParaRPr lang="en-US" sz="2400" dirty="0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7042246" y="4710232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(1,0,0)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544603" y="5589922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(0,0,1)</a:t>
                </a: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5558976" y="4710232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(0,1,0)</a:t>
                </a:r>
              </a:p>
            </p:txBody>
          </p:sp>
        </p:grpSp>
        <p:sp>
          <p:nvSpPr>
            <p:cNvPr id="45" name="Curved Down Arrow 44"/>
            <p:cNvSpPr/>
            <p:nvPr/>
          </p:nvSpPr>
          <p:spPr>
            <a:xfrm>
              <a:off x="8096705" y="2775826"/>
              <a:ext cx="496440" cy="388456"/>
            </a:xfrm>
            <a:prstGeom prst="curved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6" name="Down Arrow 45"/>
            <p:cNvSpPr/>
            <p:nvPr/>
          </p:nvSpPr>
          <p:spPr>
            <a:xfrm>
              <a:off x="6475828" y="2841216"/>
              <a:ext cx="246467" cy="323066"/>
            </a:xfrm>
            <a:prstGeom prst="down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Down Arrow 46"/>
            <p:cNvSpPr/>
            <p:nvPr/>
          </p:nvSpPr>
          <p:spPr>
            <a:xfrm>
              <a:off x="6490201" y="3791099"/>
              <a:ext cx="246467" cy="323066"/>
            </a:xfrm>
            <a:prstGeom prst="down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Down Arrow 47"/>
            <p:cNvSpPr/>
            <p:nvPr/>
          </p:nvSpPr>
          <p:spPr>
            <a:xfrm>
              <a:off x="6487298" y="4665893"/>
              <a:ext cx="246467" cy="323066"/>
            </a:xfrm>
            <a:prstGeom prst="down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Up Arrow 49"/>
            <p:cNvSpPr/>
            <p:nvPr/>
          </p:nvSpPr>
          <p:spPr>
            <a:xfrm>
              <a:off x="6490201" y="5449522"/>
              <a:ext cx="232094" cy="368857"/>
            </a:xfrm>
            <a:prstGeom prst="up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ight Arrow 50"/>
            <p:cNvSpPr/>
            <p:nvPr/>
          </p:nvSpPr>
          <p:spPr>
            <a:xfrm flipV="1">
              <a:off x="5715114" y="4237087"/>
              <a:ext cx="342203" cy="180563"/>
            </a:xfrm>
            <a:prstGeom prst="right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52" name="Right Arrow 51"/>
            <p:cNvSpPr/>
            <p:nvPr/>
          </p:nvSpPr>
          <p:spPr>
            <a:xfrm flipV="1">
              <a:off x="7155938" y="5130317"/>
              <a:ext cx="342203" cy="180563"/>
            </a:xfrm>
            <a:prstGeom prst="right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53" name="Curved Up Arrow 52"/>
            <p:cNvSpPr/>
            <p:nvPr/>
          </p:nvSpPr>
          <p:spPr>
            <a:xfrm rot="13446047">
              <a:off x="7016340" y="4339031"/>
              <a:ext cx="1392173" cy="288052"/>
            </a:xfrm>
            <a:prstGeom prst="curvedUp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2964097" y="4857893"/>
            <a:ext cx="30522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State transitions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15345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Github</a:t>
            </a:r>
            <a:r>
              <a:rPr lang="en-US" dirty="0" smtClean="0"/>
              <a:t> (from last time)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/>
              <a:t>git</a:t>
            </a:r>
            <a:r>
              <a:rPr lang="en-US" sz="2400" dirty="0" smtClean="0"/>
              <a:t> clone </a:t>
            </a:r>
            <a:r>
              <a:rPr lang="en-US" sz="2400" dirty="0" smtClean="0">
                <a:hlinkClick r:id="rId2"/>
              </a:rPr>
              <a:t>https://github.com/SES591/Example_Codes.git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You only need to do this once.</a:t>
            </a:r>
          </a:p>
          <a:p>
            <a:pPr marL="0" indent="0">
              <a:buNone/>
            </a:pPr>
            <a:endParaRPr lang="en-US" sz="24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To update example codes, run inside the repository: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 err="1" smtClean="0">
                <a:solidFill>
                  <a:srgbClr val="000000"/>
                </a:solidFill>
              </a:rPr>
              <a:t>git</a:t>
            </a:r>
            <a:r>
              <a:rPr lang="en-US" sz="2400" dirty="0" smtClean="0">
                <a:solidFill>
                  <a:srgbClr val="000000"/>
                </a:solidFill>
              </a:rPr>
              <a:t> pull </a:t>
            </a:r>
          </a:p>
        </p:txBody>
      </p:sp>
    </p:spTree>
    <p:extLst>
      <p:ext uri="{BB962C8B-B14F-4D97-AF65-F5344CB8AC3E}">
        <p14:creationId xmlns:p14="http://schemas.microsoft.com/office/powerpoint/2010/main" val="667551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41220092"/>
              </p:ext>
            </p:extLst>
          </p:nvPr>
        </p:nvGraphicFramePr>
        <p:xfrm>
          <a:off x="457200" y="1934080"/>
          <a:ext cx="8229600" cy="114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Transition Graphs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3831056"/>
            <a:ext cx="796214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Goal: Find patterns at steady-state</a:t>
            </a:r>
          </a:p>
          <a:p>
            <a:r>
              <a:rPr lang="en-US" sz="3200" dirty="0" smtClean="0"/>
              <a:t>(may include repetition of a certain state sequence, e.g. a limit cycle)</a:t>
            </a:r>
            <a:r>
              <a:rPr lang="en-US" sz="1400" dirty="0" smtClean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21738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976587" y="171901"/>
            <a:ext cx="2493083" cy="1686801"/>
            <a:chOff x="2937355" y="361186"/>
            <a:chExt cx="3269291" cy="2087648"/>
          </a:xfrm>
        </p:grpSpPr>
        <p:sp>
          <p:nvSpPr>
            <p:cNvPr id="4" name="Oval 3"/>
            <p:cNvSpPr/>
            <p:nvPr/>
          </p:nvSpPr>
          <p:spPr>
            <a:xfrm rot="5400000">
              <a:off x="5260516" y="1809642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 rot="5400000">
              <a:off x="4293140" y="719606"/>
              <a:ext cx="619801" cy="604356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 rot="5400000">
              <a:off x="3234791" y="1836757"/>
              <a:ext cx="619799" cy="604356"/>
            </a:xfrm>
            <a:prstGeom prst="ellipse">
              <a:avLst/>
            </a:prstGeom>
            <a:solidFill>
              <a:srgbClr val="FFFFFF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3818692" y="2076984"/>
              <a:ext cx="1460275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endCxn id="5" idx="7"/>
            </p:cNvCxnSpPr>
            <p:nvPr/>
          </p:nvCxnSpPr>
          <p:spPr>
            <a:xfrm flipH="1" flipV="1"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rot="5400000" flipV="1">
              <a:off x="4574023" y="1491038"/>
              <a:ext cx="0" cy="151233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prstDash val="sysDot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 rot="5400000">
              <a:off x="5755578" y="1666660"/>
              <a:ext cx="484864" cy="417273"/>
              <a:chOff x="1717758" y="987261"/>
              <a:chExt cx="636021" cy="577296"/>
            </a:xfrm>
          </p:grpSpPr>
          <p:sp>
            <p:nvSpPr>
              <p:cNvPr id="22" name="Freeform 21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/>
              <p:cNvCxnSpPr>
                <a:stCxn id="22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369524" y="1838039"/>
              <a:ext cx="3440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c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20345" y="722449"/>
              <a:ext cx="384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b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88182" y="1805377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latin typeface="Times New Roman"/>
                  <a:cs typeface="Times New Roman"/>
                </a:rPr>
                <a:t>a</a:t>
              </a:r>
            </a:p>
          </p:txBody>
        </p:sp>
        <p:cxnSp>
          <p:nvCxnSpPr>
            <p:cNvPr id="14" name="Straight Arrow Connector 13"/>
            <p:cNvCxnSpPr>
              <a:stCxn id="5" idx="7"/>
            </p:cNvCxnSpPr>
            <p:nvPr/>
          </p:nvCxnSpPr>
          <p:spPr>
            <a:xfrm>
              <a:off x="4816713" y="1240917"/>
              <a:ext cx="571469" cy="6435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1"/>
              <a:endCxn id="5" idx="5"/>
            </p:cNvCxnSpPr>
            <p:nvPr/>
          </p:nvCxnSpPr>
          <p:spPr>
            <a:xfrm flipV="1">
              <a:off x="3758363" y="1240917"/>
              <a:ext cx="631006" cy="67888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 rot="20329692">
              <a:off x="2937355" y="1628248"/>
              <a:ext cx="484864" cy="417273"/>
              <a:chOff x="1717758" y="987261"/>
              <a:chExt cx="636021" cy="577296"/>
            </a:xfrm>
          </p:grpSpPr>
          <p:sp>
            <p:nvSpPr>
              <p:cNvPr id="20" name="Freeform 19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Arrow Connector 20"/>
              <p:cNvCxnSpPr>
                <a:stCxn id="20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>
            <a:xfrm rot="1532907">
              <a:off x="4327320" y="361186"/>
              <a:ext cx="484864" cy="417273"/>
              <a:chOff x="1717758" y="987261"/>
              <a:chExt cx="636021" cy="577296"/>
            </a:xfrm>
          </p:grpSpPr>
          <p:sp>
            <p:nvSpPr>
              <p:cNvPr id="18" name="Freeform 17"/>
              <p:cNvSpPr/>
              <p:nvPr/>
            </p:nvSpPr>
            <p:spPr>
              <a:xfrm rot="20074120">
                <a:off x="1717758" y="987261"/>
                <a:ext cx="636021" cy="487559"/>
              </a:xfrm>
              <a:custGeom>
                <a:avLst/>
                <a:gdLst>
                  <a:gd name="connsiteX0" fmla="*/ 188723 w 816424"/>
                  <a:gd name="connsiteY0" fmla="*/ 744070 h 773952"/>
                  <a:gd name="connsiteX1" fmla="*/ 69194 w 816424"/>
                  <a:gd name="connsiteY1" fmla="*/ 624540 h 773952"/>
                  <a:gd name="connsiteX2" fmla="*/ 9429 w 816424"/>
                  <a:gd name="connsiteY2" fmla="*/ 460187 h 773952"/>
                  <a:gd name="connsiteX3" fmla="*/ 9429 w 816424"/>
                  <a:gd name="connsiteY3" fmla="*/ 340658 h 773952"/>
                  <a:gd name="connsiteX4" fmla="*/ 99076 w 816424"/>
                  <a:gd name="connsiteY4" fmla="*/ 146422 h 773952"/>
                  <a:gd name="connsiteX5" fmla="*/ 293312 w 816424"/>
                  <a:gd name="connsiteY5" fmla="*/ 11952 h 773952"/>
                  <a:gd name="connsiteX6" fmla="*/ 547312 w 816424"/>
                  <a:gd name="connsiteY6" fmla="*/ 26893 h 773952"/>
                  <a:gd name="connsiteX7" fmla="*/ 741547 w 816424"/>
                  <a:gd name="connsiteY7" fmla="*/ 191246 h 773952"/>
                  <a:gd name="connsiteX8" fmla="*/ 816253 w 816424"/>
                  <a:gd name="connsiteY8" fmla="*/ 430305 h 773952"/>
                  <a:gd name="connsiteX9" fmla="*/ 756488 w 816424"/>
                  <a:gd name="connsiteY9" fmla="*/ 639481 h 773952"/>
                  <a:gd name="connsiteX10" fmla="*/ 592135 w 816424"/>
                  <a:gd name="connsiteY10" fmla="*/ 773952 h 77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6424" h="773952">
                    <a:moveTo>
                      <a:pt x="188723" y="744070"/>
                    </a:moveTo>
                    <a:cubicBezTo>
                      <a:pt x="143899" y="707962"/>
                      <a:pt x="99076" y="671854"/>
                      <a:pt x="69194" y="624540"/>
                    </a:cubicBezTo>
                    <a:cubicBezTo>
                      <a:pt x="39312" y="577226"/>
                      <a:pt x="19390" y="507500"/>
                      <a:pt x="9429" y="460187"/>
                    </a:cubicBezTo>
                    <a:cubicBezTo>
                      <a:pt x="-532" y="412874"/>
                      <a:pt x="-5512" y="392952"/>
                      <a:pt x="9429" y="340658"/>
                    </a:cubicBezTo>
                    <a:cubicBezTo>
                      <a:pt x="24370" y="288364"/>
                      <a:pt x="51762" y="201206"/>
                      <a:pt x="99076" y="146422"/>
                    </a:cubicBezTo>
                    <a:cubicBezTo>
                      <a:pt x="146390" y="91638"/>
                      <a:pt x="218606" y="31873"/>
                      <a:pt x="293312" y="11952"/>
                    </a:cubicBezTo>
                    <a:cubicBezTo>
                      <a:pt x="368018" y="-7969"/>
                      <a:pt x="472606" y="-2989"/>
                      <a:pt x="547312" y="26893"/>
                    </a:cubicBezTo>
                    <a:cubicBezTo>
                      <a:pt x="622018" y="56775"/>
                      <a:pt x="696724" y="124011"/>
                      <a:pt x="741547" y="191246"/>
                    </a:cubicBezTo>
                    <a:cubicBezTo>
                      <a:pt x="786370" y="258481"/>
                      <a:pt x="813763" y="355599"/>
                      <a:pt x="816253" y="430305"/>
                    </a:cubicBezTo>
                    <a:cubicBezTo>
                      <a:pt x="818743" y="505011"/>
                      <a:pt x="793841" y="582206"/>
                      <a:pt x="756488" y="639481"/>
                    </a:cubicBezTo>
                    <a:cubicBezTo>
                      <a:pt x="719135" y="696756"/>
                      <a:pt x="592135" y="773952"/>
                      <a:pt x="592135" y="773952"/>
                    </a:cubicBezTo>
                  </a:path>
                </a:pathLst>
              </a:custGeom>
              <a:ln w="57150" cmpd="sng">
                <a:solidFill>
                  <a:srgbClr val="000000"/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Arrow Connector 18"/>
              <p:cNvCxnSpPr>
                <a:stCxn id="18" idx="1"/>
              </p:cNvCxnSpPr>
              <p:nvPr/>
            </p:nvCxnSpPr>
            <p:spPr>
              <a:xfrm>
                <a:off x="1861520" y="1479609"/>
                <a:ext cx="186333" cy="84948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431978"/>
              </p:ext>
            </p:extLst>
          </p:nvPr>
        </p:nvGraphicFramePr>
        <p:xfrm>
          <a:off x="208832" y="355820"/>
          <a:ext cx="4318356" cy="32918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719726"/>
                <a:gridCol w="719726"/>
                <a:gridCol w="719726"/>
                <a:gridCol w="719726"/>
                <a:gridCol w="719726"/>
                <a:gridCol w="719726"/>
              </a:tblGrid>
              <a:tr h="2888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Input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Outpu</a:t>
                      </a:r>
                      <a:r>
                        <a:rPr lang="en-US" sz="1400" dirty="0" smtClean="0"/>
                        <a:t>t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888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55" name="Group 54"/>
          <p:cNvGrpSpPr/>
          <p:nvPr/>
        </p:nvGrpSpPr>
        <p:grpSpPr>
          <a:xfrm>
            <a:off x="4681263" y="2314161"/>
            <a:ext cx="4126589" cy="3965884"/>
            <a:chOff x="4681263" y="2314161"/>
            <a:chExt cx="4126589" cy="3965884"/>
          </a:xfrm>
        </p:grpSpPr>
        <p:grpSp>
          <p:nvGrpSpPr>
            <p:cNvPr id="29" name="Group 28"/>
            <p:cNvGrpSpPr/>
            <p:nvPr/>
          </p:nvGrpSpPr>
          <p:grpSpPr>
            <a:xfrm>
              <a:off x="4681263" y="2314161"/>
              <a:ext cx="4126589" cy="3965884"/>
              <a:chOff x="4123244" y="2085703"/>
              <a:chExt cx="4126589" cy="3965884"/>
            </a:xfrm>
          </p:grpSpPr>
          <p:sp>
            <p:nvSpPr>
              <p:cNvPr id="30" name="Rectangle 29"/>
              <p:cNvSpPr/>
              <p:nvPr/>
            </p:nvSpPr>
            <p:spPr>
              <a:xfrm>
                <a:off x="7256953" y="2955058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(0,0,0)</a:t>
                </a: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4123244" y="3839307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(1,0,1)</a:t>
                </a: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5544603" y="2085703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(1,1,0)</a:t>
                </a: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5544603" y="2935824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(1,1,1)</a:t>
                </a: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5558976" y="3835438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/>
                  <a:t>(0,1,1)</a:t>
                </a:r>
                <a:endParaRPr lang="en-US" sz="2400" dirty="0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7042246" y="4710232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(1,0,0)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544603" y="5589922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(0,0,1)</a:t>
                </a: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5558976" y="4710232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(0,1,0)</a:t>
                </a:r>
              </a:p>
            </p:txBody>
          </p:sp>
        </p:grpSp>
        <p:sp>
          <p:nvSpPr>
            <p:cNvPr id="45" name="Curved Down Arrow 44"/>
            <p:cNvSpPr/>
            <p:nvPr/>
          </p:nvSpPr>
          <p:spPr>
            <a:xfrm>
              <a:off x="8096705" y="2775826"/>
              <a:ext cx="496440" cy="388456"/>
            </a:xfrm>
            <a:prstGeom prst="curved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6" name="Down Arrow 45"/>
            <p:cNvSpPr/>
            <p:nvPr/>
          </p:nvSpPr>
          <p:spPr>
            <a:xfrm>
              <a:off x="6475828" y="2841216"/>
              <a:ext cx="246467" cy="323066"/>
            </a:xfrm>
            <a:prstGeom prst="down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Down Arrow 46"/>
            <p:cNvSpPr/>
            <p:nvPr/>
          </p:nvSpPr>
          <p:spPr>
            <a:xfrm>
              <a:off x="6490201" y="3791099"/>
              <a:ext cx="246467" cy="323066"/>
            </a:xfrm>
            <a:prstGeom prst="down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Down Arrow 47"/>
            <p:cNvSpPr/>
            <p:nvPr/>
          </p:nvSpPr>
          <p:spPr>
            <a:xfrm>
              <a:off x="6487298" y="4665893"/>
              <a:ext cx="246467" cy="323066"/>
            </a:xfrm>
            <a:prstGeom prst="down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Up Arrow 49"/>
            <p:cNvSpPr/>
            <p:nvPr/>
          </p:nvSpPr>
          <p:spPr>
            <a:xfrm>
              <a:off x="6490201" y="5449522"/>
              <a:ext cx="232094" cy="368857"/>
            </a:xfrm>
            <a:prstGeom prst="up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ight Arrow 50"/>
            <p:cNvSpPr/>
            <p:nvPr/>
          </p:nvSpPr>
          <p:spPr>
            <a:xfrm flipV="1">
              <a:off x="5715114" y="4237087"/>
              <a:ext cx="342203" cy="180563"/>
            </a:xfrm>
            <a:prstGeom prst="right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52" name="Right Arrow 51"/>
            <p:cNvSpPr/>
            <p:nvPr/>
          </p:nvSpPr>
          <p:spPr>
            <a:xfrm flipV="1">
              <a:off x="7155938" y="5130317"/>
              <a:ext cx="342203" cy="180563"/>
            </a:xfrm>
            <a:prstGeom prst="right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53" name="Curved Up Arrow 52"/>
            <p:cNvSpPr/>
            <p:nvPr/>
          </p:nvSpPr>
          <p:spPr>
            <a:xfrm rot="13446047">
              <a:off x="7016340" y="4339031"/>
              <a:ext cx="1392173" cy="288052"/>
            </a:xfrm>
            <a:prstGeom prst="curvedUp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2964097" y="4857893"/>
            <a:ext cx="30522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Attractors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5863077" y="3875537"/>
            <a:ext cx="2576780" cy="19231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7498141" y="2458432"/>
            <a:ext cx="1568840" cy="13326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719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1716"/>
            <a:ext cx="8229600" cy="1143000"/>
          </a:xfrm>
        </p:spPr>
        <p:txBody>
          <a:bodyPr/>
          <a:lstStyle/>
          <a:p>
            <a:pPr algn="l"/>
            <a:r>
              <a:rPr lang="en-US" dirty="0" smtClean="0"/>
              <a:t>Attractors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Attractors</a:t>
            </a:r>
            <a:r>
              <a:rPr lang="en-US" dirty="0"/>
              <a:t> are stable cycles of states in a Boolean network </a:t>
            </a:r>
          </a:p>
          <a:p>
            <a:r>
              <a:rPr lang="en-US" dirty="0">
                <a:solidFill>
                  <a:srgbClr val="000000"/>
                </a:solidFill>
              </a:rPr>
              <a:t>Attractors</a:t>
            </a:r>
            <a:r>
              <a:rPr lang="en-US" dirty="0"/>
              <a:t> in models of gene-regulatory networks are expected to be linked to </a:t>
            </a:r>
            <a:r>
              <a:rPr lang="en-US" b="1" dirty="0"/>
              <a:t>phenotypes </a:t>
            </a:r>
          </a:p>
          <a:p>
            <a:r>
              <a:rPr lang="en-US" dirty="0"/>
              <a:t>All states that lead to a certain attractor form its </a:t>
            </a:r>
            <a:r>
              <a:rPr lang="en-US" b="1" dirty="0" smtClean="0"/>
              <a:t>basin </a:t>
            </a:r>
            <a:r>
              <a:rPr lang="en-US" b="1" dirty="0"/>
              <a:t>of attraction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7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Synchronous Boolean networks 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Assume </a:t>
            </a:r>
            <a:r>
              <a:rPr lang="en-US" dirty="0"/>
              <a:t>that all genes are updated at the same time </a:t>
            </a:r>
          </a:p>
          <a:p>
            <a:r>
              <a:rPr lang="en-US" dirty="0"/>
              <a:t>This simplification facilitates the analysis of the networks </a:t>
            </a:r>
          </a:p>
          <a:p>
            <a:r>
              <a:rPr lang="en-US" dirty="0"/>
              <a:t>We </a:t>
            </a:r>
            <a:r>
              <a:rPr lang="en-US" dirty="0" smtClean="0"/>
              <a:t>will primarily be looking </a:t>
            </a:r>
            <a:r>
              <a:rPr lang="en-US" dirty="0"/>
              <a:t>at </a:t>
            </a:r>
            <a:r>
              <a:rPr lang="en-US" dirty="0" smtClean="0"/>
              <a:t>these </a:t>
            </a:r>
            <a:r>
              <a:rPr lang="en-US" dirty="0"/>
              <a:t>simplified networks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386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Asynchronous Boolean networks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each point of time t, only one of the transition functions </a:t>
            </a:r>
            <a:r>
              <a:rPr lang="en-US" dirty="0" smtClean="0"/>
              <a:t>is </a:t>
            </a:r>
            <a:r>
              <a:rPr lang="en-US" dirty="0"/>
              <a:t>chosen at random, and the corresponding Boolean variable is updated.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00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3600" dirty="0" smtClean="0"/>
              <a:t>Properties of Attractors in Synchronous and Asynchronous Boolean Networks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4644"/>
          </a:xfrm>
        </p:spPr>
        <p:txBody>
          <a:bodyPr>
            <a:noAutofit/>
          </a:bodyPr>
          <a:lstStyle/>
          <a:p>
            <a:r>
              <a:rPr lang="en-US" sz="2400" dirty="0"/>
              <a:t>Simple attractors </a:t>
            </a:r>
            <a:r>
              <a:rPr lang="en-US" sz="2400" dirty="0" smtClean="0"/>
              <a:t>occur</a:t>
            </a:r>
          </a:p>
          <a:p>
            <a:pPr lvl="1"/>
            <a:r>
              <a:rPr lang="en-US" sz="2000" dirty="0" smtClean="0"/>
              <a:t>in </a:t>
            </a:r>
            <a:r>
              <a:rPr lang="en-US" sz="2000" dirty="0"/>
              <a:t>synchronous Boolean networks </a:t>
            </a:r>
            <a:endParaRPr lang="en-US" sz="2000" dirty="0" smtClean="0"/>
          </a:p>
          <a:p>
            <a:pPr lvl="1"/>
            <a:r>
              <a:rPr lang="en-US" sz="2000" dirty="0" smtClean="0"/>
              <a:t>consist </a:t>
            </a:r>
            <a:r>
              <a:rPr lang="en-US" sz="2000" dirty="0"/>
              <a:t>of a set of states whose </a:t>
            </a:r>
            <a:r>
              <a:rPr lang="en-US" sz="2000" dirty="0" smtClean="0"/>
              <a:t>synchronous</a:t>
            </a:r>
          </a:p>
          <a:p>
            <a:pPr lvl="1"/>
            <a:r>
              <a:rPr lang="en-US" sz="2000" dirty="0" smtClean="0"/>
              <a:t>transitions </a:t>
            </a:r>
            <a:r>
              <a:rPr lang="en-US" sz="2000" dirty="0"/>
              <a:t>form a cycle. </a:t>
            </a:r>
            <a:endParaRPr lang="en-US" sz="2000" dirty="0" smtClean="0"/>
          </a:p>
          <a:p>
            <a:r>
              <a:rPr lang="en-US" sz="2400" dirty="0" smtClean="0"/>
              <a:t>Complex </a:t>
            </a:r>
            <a:r>
              <a:rPr lang="en-US" sz="2400" dirty="0"/>
              <a:t>or loose attractors </a:t>
            </a:r>
            <a:r>
              <a:rPr lang="en-US" sz="2400" dirty="0" smtClean="0"/>
              <a:t>occur</a:t>
            </a:r>
            <a:endParaRPr lang="en-US" sz="2400" dirty="0"/>
          </a:p>
          <a:p>
            <a:pPr lvl="1"/>
            <a:r>
              <a:rPr lang="en-US" sz="2000" dirty="0"/>
              <a:t>in asynchronous networks </a:t>
            </a:r>
          </a:p>
          <a:p>
            <a:pPr lvl="1"/>
            <a:r>
              <a:rPr lang="en-US" sz="2000" dirty="0"/>
              <a:t>usually more than one possible transition for each state </a:t>
            </a:r>
            <a:r>
              <a:rPr lang="en-US" sz="2000" dirty="0" smtClean="0"/>
              <a:t>in </a:t>
            </a:r>
            <a:r>
              <a:rPr lang="en-US" sz="2000" dirty="0"/>
              <a:t>an asynchronous network </a:t>
            </a:r>
            <a:endParaRPr lang="en-US" sz="2000" dirty="0" smtClean="0"/>
          </a:p>
          <a:p>
            <a:pPr lvl="1"/>
            <a:r>
              <a:rPr lang="en-US" sz="2000" dirty="0" smtClean="0"/>
              <a:t>a </a:t>
            </a:r>
            <a:r>
              <a:rPr lang="en-US" sz="2000" dirty="0"/>
              <a:t>complex attractor is formed by two or more </a:t>
            </a:r>
            <a:r>
              <a:rPr lang="en-US" sz="2000" dirty="0" smtClean="0"/>
              <a:t>overlapping loops.</a:t>
            </a:r>
          </a:p>
          <a:p>
            <a:r>
              <a:rPr lang="en-US" sz="2400" dirty="0" smtClean="0"/>
              <a:t>Steady</a:t>
            </a:r>
            <a:r>
              <a:rPr lang="en-US" sz="2400" dirty="0"/>
              <a:t>-state attractors </a:t>
            </a:r>
          </a:p>
          <a:p>
            <a:pPr lvl="1"/>
            <a:r>
              <a:rPr lang="en-US" sz="1800" dirty="0" smtClean="0"/>
              <a:t>attractors </a:t>
            </a:r>
            <a:r>
              <a:rPr lang="en-US" sz="1800" dirty="0"/>
              <a:t>that consist of only one state. All transitions from this state result in the state itself. </a:t>
            </a:r>
            <a:endParaRPr lang="en-US" sz="1800" dirty="0" smtClean="0">
              <a:effectLst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2749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Our test network has two attractors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182090" y="1912265"/>
            <a:ext cx="4126589" cy="3965884"/>
            <a:chOff x="4681263" y="2314161"/>
            <a:chExt cx="4126589" cy="3965884"/>
          </a:xfrm>
        </p:grpSpPr>
        <p:grpSp>
          <p:nvGrpSpPr>
            <p:cNvPr id="4" name="Group 3"/>
            <p:cNvGrpSpPr/>
            <p:nvPr/>
          </p:nvGrpSpPr>
          <p:grpSpPr>
            <a:xfrm>
              <a:off x="4681263" y="2314161"/>
              <a:ext cx="4126589" cy="3965884"/>
              <a:chOff x="4123244" y="2085703"/>
              <a:chExt cx="4126589" cy="3965884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256953" y="2955058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(0,0,0)</a:t>
                </a: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4123244" y="3839307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(1,0,1)</a:t>
                </a: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5544603" y="2085703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(1,1,0)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5544603" y="2935824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(1,1,1)</a:t>
                </a: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5558976" y="3835438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/>
                  <a:t>(0,1,1)</a:t>
                </a:r>
                <a:endParaRPr lang="en-US" sz="2400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7042246" y="4710232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(1,0,0)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5544603" y="5589922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(0,0,1)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5558976" y="4710232"/>
                <a:ext cx="99288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(0,1,0)</a:t>
                </a:r>
              </a:p>
            </p:txBody>
          </p:sp>
        </p:grpSp>
        <p:sp>
          <p:nvSpPr>
            <p:cNvPr id="5" name="Curved Down Arrow 4"/>
            <p:cNvSpPr/>
            <p:nvPr/>
          </p:nvSpPr>
          <p:spPr>
            <a:xfrm>
              <a:off x="8096705" y="2775826"/>
              <a:ext cx="496440" cy="388456"/>
            </a:xfrm>
            <a:prstGeom prst="curved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Down Arrow 5"/>
            <p:cNvSpPr/>
            <p:nvPr/>
          </p:nvSpPr>
          <p:spPr>
            <a:xfrm>
              <a:off x="6475828" y="2841216"/>
              <a:ext cx="246467" cy="323066"/>
            </a:xfrm>
            <a:prstGeom prst="down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/>
            <p:cNvSpPr/>
            <p:nvPr/>
          </p:nvSpPr>
          <p:spPr>
            <a:xfrm>
              <a:off x="6490201" y="3791099"/>
              <a:ext cx="246467" cy="323066"/>
            </a:xfrm>
            <a:prstGeom prst="down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own Arrow 7"/>
            <p:cNvSpPr/>
            <p:nvPr/>
          </p:nvSpPr>
          <p:spPr>
            <a:xfrm>
              <a:off x="6487298" y="4665893"/>
              <a:ext cx="246467" cy="323066"/>
            </a:xfrm>
            <a:prstGeom prst="down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Up Arrow 8"/>
            <p:cNvSpPr/>
            <p:nvPr/>
          </p:nvSpPr>
          <p:spPr>
            <a:xfrm>
              <a:off x="6490201" y="5449522"/>
              <a:ext cx="232094" cy="368857"/>
            </a:xfrm>
            <a:prstGeom prst="up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ight Arrow 9"/>
            <p:cNvSpPr/>
            <p:nvPr/>
          </p:nvSpPr>
          <p:spPr>
            <a:xfrm flipV="1">
              <a:off x="5715114" y="4237087"/>
              <a:ext cx="342203" cy="180563"/>
            </a:xfrm>
            <a:prstGeom prst="right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11" name="Right Arrow 10"/>
            <p:cNvSpPr/>
            <p:nvPr/>
          </p:nvSpPr>
          <p:spPr>
            <a:xfrm flipV="1">
              <a:off x="7155938" y="5130317"/>
              <a:ext cx="342203" cy="180563"/>
            </a:xfrm>
            <a:prstGeom prst="right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12" name="Curved Up Arrow 11"/>
            <p:cNvSpPr/>
            <p:nvPr/>
          </p:nvSpPr>
          <p:spPr>
            <a:xfrm rot="13446047">
              <a:off x="7016340" y="4339031"/>
              <a:ext cx="1392173" cy="288052"/>
            </a:xfrm>
            <a:prstGeom prst="curvedUpArrow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Oval 20"/>
          <p:cNvSpPr/>
          <p:nvPr/>
        </p:nvSpPr>
        <p:spPr>
          <a:xfrm>
            <a:off x="3368375" y="3493311"/>
            <a:ext cx="2576780" cy="19231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003439" y="2076206"/>
            <a:ext cx="1568840" cy="13326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26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69455" y="265317"/>
            <a:ext cx="837045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>
              <a:buNone/>
            </a:pPr>
            <a:r>
              <a:rPr lang="en-US" sz="3200" dirty="0" smtClean="0">
                <a:solidFill>
                  <a:srgbClr val="000000"/>
                </a:solidFill>
              </a:rPr>
              <a:t>Biological Example: </a:t>
            </a:r>
            <a:br>
              <a:rPr lang="en-US" sz="3200" dirty="0" smtClean="0">
                <a:solidFill>
                  <a:srgbClr val="000000"/>
                </a:solidFill>
              </a:rPr>
            </a:br>
            <a:r>
              <a:rPr lang="en-US" sz="3200" dirty="0" smtClean="0">
                <a:solidFill>
                  <a:srgbClr val="000000"/>
                </a:solidFill>
              </a:rPr>
              <a:t>Budding Yeast State Transition Diagram</a:t>
            </a:r>
            <a:endParaRPr lang="en-US" sz="3200" dirty="0">
              <a:solidFill>
                <a:srgbClr val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90" y="2018981"/>
            <a:ext cx="3871124" cy="35159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6214" y="1801526"/>
            <a:ext cx="5087786" cy="41645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8000" y="6161089"/>
            <a:ext cx="673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Li et al. PNAS 2004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1136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69455" y="265317"/>
            <a:ext cx="837045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>
              <a:buNone/>
            </a:pPr>
            <a:r>
              <a:rPr lang="en-US" sz="3200" dirty="0" smtClean="0">
                <a:solidFill>
                  <a:srgbClr val="000000"/>
                </a:solidFill>
              </a:rPr>
              <a:t>Biological Example: </a:t>
            </a:r>
            <a:br>
              <a:rPr lang="en-US" sz="3200" dirty="0" smtClean="0">
                <a:solidFill>
                  <a:srgbClr val="000000"/>
                </a:solidFill>
              </a:rPr>
            </a:br>
            <a:r>
              <a:rPr lang="en-US" sz="3200" dirty="0" smtClean="0">
                <a:solidFill>
                  <a:srgbClr val="000000"/>
                </a:solidFill>
              </a:rPr>
              <a:t>Budding Yeast Cell Cycle Attractor Landscape</a:t>
            </a:r>
            <a:endParaRPr lang="en-US" sz="3200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9129" y="1385409"/>
            <a:ext cx="4130781" cy="29765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9455" y="2519892"/>
            <a:ext cx="40150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Large basin of attraction implies “robust design”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912638" y="2970605"/>
            <a:ext cx="696491" cy="20487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55" y="4445952"/>
            <a:ext cx="8370455" cy="203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10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</a:t>
            </a:r>
            <a:r>
              <a:rPr lang="en-US" dirty="0" err="1" smtClean="0"/>
              <a:t>Networkx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42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Networks in Systems Biology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94753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Gene regulatory network: </a:t>
            </a:r>
            <a:r>
              <a:rPr lang="en-US" dirty="0"/>
              <a:t>two genes are connected if the expression of one gene modulates expression of another one by either activation or inhibition </a:t>
            </a:r>
            <a:endParaRPr lang="en-US" dirty="0" smtClean="0"/>
          </a:p>
          <a:p>
            <a:pPr marL="0" indent="0">
              <a:buNone/>
            </a:pPr>
            <a:endParaRPr lang="en-US" dirty="0" smtClean="0">
              <a:effectLst/>
            </a:endParaRPr>
          </a:p>
          <a:p>
            <a:pPr marL="0" indent="0">
              <a:buNone/>
            </a:pPr>
            <a:r>
              <a:rPr lang="en-US" b="1" dirty="0" smtClean="0"/>
              <a:t>Protein-protein </a:t>
            </a:r>
            <a:r>
              <a:rPr lang="en-US" b="1" dirty="0"/>
              <a:t>interaction </a:t>
            </a:r>
            <a:r>
              <a:rPr lang="en-US" b="1" dirty="0" smtClean="0"/>
              <a:t>network:  </a:t>
            </a:r>
            <a:r>
              <a:rPr lang="en-US" dirty="0"/>
              <a:t>proteins that are connected in physical interactions or metabolic and signaling pathways of the cell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6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What is </a:t>
            </a:r>
            <a:r>
              <a:rPr lang="en-US" dirty="0" err="1" smtClean="0"/>
              <a:t>Networkx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4160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i="1" dirty="0"/>
              <a:t>“Python package for the creation, manipulation and study of the structure, dynamics and functions of complex networks.”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23359" b="25019"/>
          <a:stretch/>
        </p:blipFill>
        <p:spPr>
          <a:xfrm>
            <a:off x="2286000" y="3187738"/>
            <a:ext cx="6858000" cy="35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998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281"/>
            <a:ext cx="8229600" cy="1143000"/>
          </a:xfrm>
        </p:spPr>
        <p:txBody>
          <a:bodyPr/>
          <a:lstStyle/>
          <a:p>
            <a:r>
              <a:rPr lang="en-US" dirty="0" err="1" smtClean="0"/>
              <a:t>Networkx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150699" y="1094472"/>
            <a:ext cx="51732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baseline="30000" dirty="0">
                <a:hlinkClick r:id="rId2"/>
              </a:rPr>
              <a:t>http://networkx.lanl.gov</a:t>
            </a:r>
            <a:r>
              <a:rPr lang="en-US" sz="5400" b="1" baseline="30000" dirty="0" smtClean="0">
                <a:hlinkClick r:id="rId2"/>
              </a:rPr>
              <a:t>/</a:t>
            </a:r>
            <a:r>
              <a:rPr lang="en-US" sz="5400" b="1" baseline="30000" dirty="0" smtClean="0"/>
              <a:t> 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902" y="2063969"/>
            <a:ext cx="6993301" cy="449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481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use </a:t>
            </a:r>
            <a:r>
              <a:rPr lang="en-US" dirty="0" err="1" smtClean="0"/>
              <a:t>Networkx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err="1"/>
              <a:t>NetworkX</a:t>
            </a:r>
            <a:r>
              <a:rPr lang="en-US" b="1" dirty="0"/>
              <a:t> defines no custom node objects or edge objects </a:t>
            </a:r>
            <a:endParaRPr lang="en-US" dirty="0" smtClean="0">
              <a:effectLst/>
            </a:endParaRPr>
          </a:p>
          <a:p>
            <a:r>
              <a:rPr lang="en-US" dirty="0"/>
              <a:t>node-centric view of network </a:t>
            </a:r>
          </a:p>
          <a:p>
            <a:r>
              <a:rPr lang="en-US" dirty="0"/>
              <a:t>nodes can be any </a:t>
            </a:r>
            <a:r>
              <a:rPr lang="en-US" dirty="0" err="1"/>
              <a:t>hashable</a:t>
            </a:r>
            <a:r>
              <a:rPr lang="en-US" dirty="0"/>
              <a:t> object, while edges are tuples with optional edge data (stored in dictionary) </a:t>
            </a:r>
          </a:p>
          <a:p>
            <a:r>
              <a:rPr lang="en-US" dirty="0"/>
              <a:t>any Python object is allowed as edge data and it is assigned and stored in a Python dictionary (default empty)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NetworkX</a:t>
            </a:r>
            <a:r>
              <a:rPr lang="en-US" b="1" dirty="0"/>
              <a:t> is all based on Python </a:t>
            </a:r>
            <a:endParaRPr lang="en-US" dirty="0"/>
          </a:p>
          <a:p>
            <a:r>
              <a:rPr lang="en-US" dirty="0"/>
              <a:t>Instead, other projects use custom compiled code and Python: Boost Graph, </a:t>
            </a:r>
            <a:r>
              <a:rPr lang="en-US" dirty="0" err="1"/>
              <a:t>igraph</a:t>
            </a:r>
            <a:r>
              <a:rPr lang="en-US" dirty="0"/>
              <a:t>, </a:t>
            </a:r>
            <a:r>
              <a:rPr lang="en-US" dirty="0" err="1"/>
              <a:t>Graphviz</a:t>
            </a:r>
            <a:r>
              <a:rPr lang="en-US" dirty="0"/>
              <a:t> </a:t>
            </a:r>
          </a:p>
          <a:p>
            <a:r>
              <a:rPr lang="en-US" dirty="0"/>
              <a:t>Focus on computational network </a:t>
            </a:r>
            <a:r>
              <a:rPr lang="en-US" dirty="0" err="1"/>
              <a:t>modelling</a:t>
            </a:r>
            <a:r>
              <a:rPr lang="en-US" dirty="0"/>
              <a:t> not software tool development </a:t>
            </a:r>
          </a:p>
          <a:p>
            <a:r>
              <a:rPr lang="en-US" dirty="0"/>
              <a:t>Move fast to design new algorithms or models </a:t>
            </a:r>
          </a:p>
          <a:p>
            <a:r>
              <a:rPr lang="en-US" dirty="0"/>
              <a:t>Get immediate results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45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&gt;&gt;&gt; import </a:t>
            </a:r>
            <a:r>
              <a:rPr lang="en-US" b="1" dirty="0" err="1"/>
              <a:t>networkx</a:t>
            </a:r>
            <a:r>
              <a:rPr lang="en-US" b="1" dirty="0"/>
              <a:t> as </a:t>
            </a:r>
            <a:r>
              <a:rPr lang="en-US" b="1" dirty="0" err="1"/>
              <a:t>nx</a:t>
            </a:r>
            <a:r>
              <a:rPr lang="en-US" b="1" dirty="0"/>
              <a:t>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&gt;</a:t>
            </a:r>
            <a:r>
              <a:rPr lang="en-US" b="1" dirty="0"/>
              <a:t>&gt;&gt; g = </a:t>
            </a:r>
            <a:r>
              <a:rPr lang="en-US" b="1" dirty="0" err="1"/>
              <a:t>nx.Graph</a:t>
            </a:r>
            <a:r>
              <a:rPr lang="en-US" b="1" dirty="0"/>
              <a:t>()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&gt;</a:t>
            </a:r>
            <a:r>
              <a:rPr lang="en-US" b="1" dirty="0"/>
              <a:t>&gt;&gt; </a:t>
            </a:r>
            <a:r>
              <a:rPr lang="en-US" b="1" dirty="0" err="1"/>
              <a:t>g.add_edge</a:t>
            </a:r>
            <a:r>
              <a:rPr lang="en-US" b="1" dirty="0"/>
              <a:t>(’</a:t>
            </a:r>
            <a:r>
              <a:rPr lang="en-US" b="1" dirty="0" err="1"/>
              <a:t>a’,’b’,weight</a:t>
            </a:r>
            <a:r>
              <a:rPr lang="en-US" b="1" dirty="0"/>
              <a:t>=0.1)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&gt;</a:t>
            </a:r>
            <a:r>
              <a:rPr lang="en-US" b="1" dirty="0"/>
              <a:t>&gt;&gt; </a:t>
            </a:r>
            <a:r>
              <a:rPr lang="en-US" b="1" dirty="0" err="1"/>
              <a:t>g.add_edge</a:t>
            </a:r>
            <a:r>
              <a:rPr lang="en-US" b="1" dirty="0"/>
              <a:t>(’</a:t>
            </a:r>
            <a:r>
              <a:rPr lang="en-US" b="1" dirty="0" err="1"/>
              <a:t>b’,’c’,weight</a:t>
            </a:r>
            <a:r>
              <a:rPr lang="en-US" b="1" dirty="0"/>
              <a:t>=1.5)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&gt;</a:t>
            </a:r>
            <a:r>
              <a:rPr lang="en-US" b="1" dirty="0"/>
              <a:t>&gt;&gt; </a:t>
            </a:r>
            <a:r>
              <a:rPr lang="en-US" b="1" dirty="0" err="1"/>
              <a:t>g.add_edge</a:t>
            </a:r>
            <a:r>
              <a:rPr lang="en-US" b="1" dirty="0"/>
              <a:t>(’</a:t>
            </a:r>
            <a:r>
              <a:rPr lang="en-US" b="1" dirty="0" err="1"/>
              <a:t>a’,’c’,weight</a:t>
            </a:r>
            <a:r>
              <a:rPr lang="en-US" b="1" dirty="0"/>
              <a:t>=1.0)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&gt;</a:t>
            </a:r>
            <a:r>
              <a:rPr lang="en-US" b="1" dirty="0"/>
              <a:t>&gt;&gt; </a:t>
            </a:r>
            <a:r>
              <a:rPr lang="en-US" b="1" dirty="0" err="1"/>
              <a:t>g.add_edge</a:t>
            </a:r>
            <a:r>
              <a:rPr lang="en-US" b="1" dirty="0"/>
              <a:t>(’</a:t>
            </a:r>
            <a:r>
              <a:rPr lang="en-US" b="1" dirty="0" err="1"/>
              <a:t>c’,’d’,weight</a:t>
            </a:r>
            <a:r>
              <a:rPr lang="en-US" b="1" dirty="0"/>
              <a:t>=2.2)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&gt;</a:t>
            </a:r>
            <a:r>
              <a:rPr lang="en-US" b="1" dirty="0"/>
              <a:t>&gt;&gt; print </a:t>
            </a:r>
            <a:r>
              <a:rPr lang="en-US" b="1" dirty="0" err="1"/>
              <a:t>nx.shortest_path</a:t>
            </a:r>
            <a:r>
              <a:rPr lang="en-US" b="1" dirty="0"/>
              <a:t>(</a:t>
            </a:r>
            <a:r>
              <a:rPr lang="en-US" b="1" dirty="0" err="1"/>
              <a:t>g,’b’,’d</a:t>
            </a:r>
            <a:r>
              <a:rPr lang="en-US" b="1" dirty="0"/>
              <a:t>’) [’b’, ’c’, ’d’] &gt;&gt;&gt; </a:t>
            </a:r>
            <a:r>
              <a:rPr lang="en-US" b="1" dirty="0" smtClean="0"/>
              <a:t>print </a:t>
            </a:r>
            <a:r>
              <a:rPr lang="en-US" b="1" dirty="0" err="1" smtClean="0"/>
              <a:t>nx.shortest_path</a:t>
            </a:r>
            <a:r>
              <a:rPr lang="en-US" b="1" dirty="0"/>
              <a:t>(</a:t>
            </a:r>
            <a:r>
              <a:rPr lang="en-US" b="1" dirty="0" err="1"/>
              <a:t>g,’b’,’d’,weighted</a:t>
            </a:r>
            <a:r>
              <a:rPr lang="en-US" b="1" dirty="0"/>
              <a:t>=True) [’b’, ’a’, ’c’, ’d’] </a:t>
            </a:r>
            <a:endParaRPr lang="en-US" dirty="0" smtClean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615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Drawing and Plotting w/ </a:t>
            </a:r>
            <a:r>
              <a:rPr lang="en-US" dirty="0" err="1" smtClean="0"/>
              <a:t>Networkx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1207"/>
            <a:ext cx="9144000" cy="42530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1450433"/>
            <a:ext cx="8474268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aseline="30000" dirty="0"/>
              <a:t> It is possible to draw small graphs within </a:t>
            </a:r>
            <a:r>
              <a:rPr lang="en-US" sz="3600" baseline="30000" dirty="0" err="1"/>
              <a:t>NetworkX</a:t>
            </a:r>
            <a:r>
              <a:rPr lang="en-US" sz="3600" baseline="30000" dirty="0"/>
              <a:t> and to export network data and draw with other programs (i.e., </a:t>
            </a:r>
            <a:r>
              <a:rPr lang="en-US" sz="3600" baseline="30000" dirty="0" err="1"/>
              <a:t>GraphViz</a:t>
            </a:r>
            <a:r>
              <a:rPr lang="en-US" sz="3600" baseline="30000" dirty="0"/>
              <a:t>, </a:t>
            </a:r>
            <a:r>
              <a:rPr lang="en-US" sz="3600" baseline="30000" dirty="0" err="1"/>
              <a:t>matplotlib</a:t>
            </a:r>
            <a:r>
              <a:rPr lang="en-US" sz="3600" baseline="30000" dirty="0"/>
              <a:t>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4209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Networkx</a:t>
            </a:r>
            <a:r>
              <a:rPr lang="en-US" dirty="0" smtClean="0"/>
              <a:t> Tutorial and Download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Tutorial: </a:t>
            </a:r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https://networkx.github.io/documentation/latest/tutorial/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Download:</a:t>
            </a:r>
          </a:p>
          <a:p>
            <a:pPr marL="0" indent="0">
              <a:buNone/>
            </a:pPr>
            <a:r>
              <a:rPr lang="en-US" dirty="0" smtClean="0">
                <a:hlinkClick r:id="rId3"/>
              </a:rPr>
              <a:t>https://networkx.github.io/download.html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524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 Regulatory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15238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Gene regulatory networks (GRNs) </a:t>
            </a:r>
            <a:r>
              <a:rPr lang="en-US" dirty="0"/>
              <a:t>are the on-off switches of a cell operating at the </a:t>
            </a:r>
            <a:r>
              <a:rPr lang="en-US" dirty="0" smtClean="0"/>
              <a:t>genetic level</a:t>
            </a:r>
            <a:endParaRPr lang="en-US" dirty="0" smtClean="0">
              <a:effectLst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 a GRN, two </a:t>
            </a:r>
            <a:r>
              <a:rPr lang="en-US" dirty="0"/>
              <a:t>genes are connected if the expression of one gene modulates expression of another one by either activation or inhibition </a:t>
            </a:r>
            <a:endParaRPr lang="en-US" dirty="0" smtClean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258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Modeling GRNs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195663" y="1415817"/>
            <a:ext cx="5491137" cy="48736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gene regulatory network can be represented by a </a:t>
            </a:r>
            <a:r>
              <a:rPr lang="en-US" b="1" dirty="0"/>
              <a:t>directed graph </a:t>
            </a:r>
            <a:endParaRPr lang="en-US" b="1" dirty="0" smtClean="0">
              <a:effectLst/>
            </a:endParaRPr>
          </a:p>
          <a:p>
            <a:r>
              <a:rPr lang="en-US" dirty="0" smtClean="0"/>
              <a:t>Nodes represent </a:t>
            </a:r>
            <a:r>
              <a:rPr lang="en-US" dirty="0"/>
              <a:t>a </a:t>
            </a:r>
            <a:r>
              <a:rPr lang="en-US" dirty="0" smtClean="0"/>
              <a:t>genes</a:t>
            </a:r>
          </a:p>
          <a:p>
            <a:r>
              <a:rPr lang="en-US" dirty="0" smtClean="0"/>
              <a:t>Directed </a:t>
            </a:r>
            <a:r>
              <a:rPr lang="en-US" dirty="0"/>
              <a:t>edge </a:t>
            </a:r>
            <a:r>
              <a:rPr lang="en-US" dirty="0" smtClean="0"/>
              <a:t>stand </a:t>
            </a:r>
            <a:r>
              <a:rPr lang="en-US" dirty="0"/>
              <a:t>for the modulation (regulation) of one node </a:t>
            </a:r>
            <a:r>
              <a:rPr lang="en-US" dirty="0" smtClean="0"/>
              <a:t>by another:</a:t>
            </a:r>
          </a:p>
          <a:p>
            <a:pPr lvl="1"/>
            <a:r>
              <a:rPr lang="en-US" dirty="0" smtClean="0"/>
              <a:t>e.g</a:t>
            </a:r>
            <a:r>
              <a:rPr lang="en-US" dirty="0"/>
              <a:t>. arrow from gene X to gene Y means gene X affects expression of gene </a:t>
            </a:r>
            <a:r>
              <a:rPr lang="en-US" dirty="0" smtClean="0"/>
              <a:t>Y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6" name="Line 7"/>
          <p:cNvSpPr>
            <a:spLocks noChangeShapeType="1"/>
          </p:cNvSpPr>
          <p:nvPr/>
        </p:nvSpPr>
        <p:spPr bwMode="auto">
          <a:xfrm>
            <a:off x="617301" y="3042508"/>
            <a:ext cx="84680" cy="1347476"/>
          </a:xfrm>
          <a:prstGeom prst="line">
            <a:avLst/>
          </a:prstGeom>
          <a:noFill/>
          <a:ln w="57150" cmpd="sng">
            <a:solidFill>
              <a:schemeClr val="tx1"/>
            </a:solidFill>
            <a:round/>
            <a:headEnd type="arrow"/>
            <a:tailEnd type="arrow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Line 9"/>
          <p:cNvSpPr>
            <a:spLocks noChangeShapeType="1"/>
          </p:cNvSpPr>
          <p:nvPr/>
        </p:nvSpPr>
        <p:spPr bwMode="auto">
          <a:xfrm flipV="1">
            <a:off x="1246628" y="3126726"/>
            <a:ext cx="725551" cy="505304"/>
          </a:xfrm>
          <a:prstGeom prst="line">
            <a:avLst/>
          </a:prstGeom>
          <a:noFill/>
          <a:ln w="76200" cmpd="sng">
            <a:solidFill>
              <a:schemeClr val="tx1"/>
            </a:solidFill>
            <a:round/>
            <a:headEnd type="none"/>
            <a:tailEnd type="arrow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 flipH="1">
            <a:off x="786660" y="3840872"/>
            <a:ext cx="338718" cy="5491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arrow"/>
            <a:tailEnd type="arrow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Line 15"/>
          <p:cNvSpPr>
            <a:spLocks noChangeShapeType="1"/>
          </p:cNvSpPr>
          <p:nvPr/>
        </p:nvSpPr>
        <p:spPr bwMode="auto">
          <a:xfrm>
            <a:off x="701981" y="3042509"/>
            <a:ext cx="338719" cy="5457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/>
            <a:tailEnd type="arrow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497011" y="2815851"/>
            <a:ext cx="289323" cy="303534"/>
            <a:chOff x="1674176" y="2063946"/>
            <a:chExt cx="289323" cy="303534"/>
          </a:xfrm>
        </p:grpSpPr>
        <p:sp>
          <p:nvSpPr>
            <p:cNvPr id="11" name="Oval 16"/>
            <p:cNvSpPr>
              <a:spLocks noChangeArrowheads="1"/>
            </p:cNvSpPr>
            <p:nvPr/>
          </p:nvSpPr>
          <p:spPr bwMode="auto">
            <a:xfrm>
              <a:off x="1674176" y="2063946"/>
              <a:ext cx="254040" cy="252652"/>
            </a:xfrm>
            <a:prstGeom prst="ellipse">
              <a:avLst/>
            </a:prstGeom>
            <a:solidFill>
              <a:srgbClr val="C0C0C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1674176" y="2063946"/>
              <a:ext cx="289323" cy="3035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b="1" i="1" dirty="0">
                  <a:latin typeface="Times New Roman" charset="0"/>
                </a:rPr>
                <a:t>1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68231" y="4340250"/>
            <a:ext cx="289323" cy="303534"/>
            <a:chOff x="1674176" y="3327205"/>
            <a:chExt cx="289323" cy="303534"/>
          </a:xfrm>
        </p:grpSpPr>
        <p:sp>
          <p:nvSpPr>
            <p:cNvPr id="14" name="Oval 13"/>
            <p:cNvSpPr>
              <a:spLocks noChangeArrowheads="1"/>
            </p:cNvSpPr>
            <p:nvPr/>
          </p:nvSpPr>
          <p:spPr bwMode="auto">
            <a:xfrm>
              <a:off x="1674176" y="3327205"/>
              <a:ext cx="254040" cy="252652"/>
            </a:xfrm>
            <a:prstGeom prst="ellipse">
              <a:avLst/>
            </a:prstGeom>
            <a:solidFill>
              <a:srgbClr val="C0C0C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26"/>
            <p:cNvSpPr>
              <a:spLocks noChangeArrowheads="1"/>
            </p:cNvSpPr>
            <p:nvPr/>
          </p:nvSpPr>
          <p:spPr bwMode="auto">
            <a:xfrm>
              <a:off x="1674176" y="3327205"/>
              <a:ext cx="289323" cy="3035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b="1" i="1" dirty="0">
                  <a:latin typeface="Times New Roman" charset="0"/>
                </a:rPr>
                <a:t>2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92588" y="3588220"/>
            <a:ext cx="289323" cy="303534"/>
            <a:chOff x="4045213" y="3411422"/>
            <a:chExt cx="289323" cy="303534"/>
          </a:xfrm>
        </p:grpSpPr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4045213" y="3411422"/>
              <a:ext cx="254040" cy="252652"/>
            </a:xfrm>
            <a:prstGeom prst="ellipse">
              <a:avLst/>
            </a:prstGeom>
            <a:solidFill>
              <a:srgbClr val="C0C0C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27"/>
            <p:cNvSpPr>
              <a:spLocks noChangeArrowheads="1"/>
            </p:cNvSpPr>
            <p:nvPr/>
          </p:nvSpPr>
          <p:spPr bwMode="auto">
            <a:xfrm>
              <a:off x="4045213" y="3411422"/>
              <a:ext cx="289323" cy="3035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b="1" i="1" dirty="0">
                  <a:latin typeface="Times New Roman" charset="0"/>
                </a:rPr>
                <a:t>3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909649" y="2974959"/>
            <a:ext cx="289323" cy="303534"/>
            <a:chOff x="2859695" y="2906119"/>
            <a:chExt cx="289323" cy="303534"/>
          </a:xfrm>
        </p:grpSpPr>
        <p:sp>
          <p:nvSpPr>
            <p:cNvPr id="20" name="Oval 22"/>
            <p:cNvSpPr>
              <a:spLocks noChangeArrowheads="1"/>
            </p:cNvSpPr>
            <p:nvPr/>
          </p:nvSpPr>
          <p:spPr bwMode="auto">
            <a:xfrm>
              <a:off x="2859695" y="2906119"/>
              <a:ext cx="254040" cy="252652"/>
            </a:xfrm>
            <a:prstGeom prst="ellipse">
              <a:avLst/>
            </a:prstGeom>
            <a:solidFill>
              <a:srgbClr val="C0C0C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8"/>
            <p:cNvSpPr>
              <a:spLocks noChangeArrowheads="1"/>
            </p:cNvSpPr>
            <p:nvPr/>
          </p:nvSpPr>
          <p:spPr bwMode="auto">
            <a:xfrm>
              <a:off x="2859695" y="2906119"/>
              <a:ext cx="289323" cy="3035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b="1" i="1" dirty="0">
                  <a:latin typeface="Times New Roman" charset="0"/>
                </a:rPr>
                <a:t>4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53492" y="2322887"/>
            <a:ext cx="47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1.0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69702" y="4603327"/>
            <a:ext cx="47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2.0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213137" y="3723571"/>
            <a:ext cx="47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0.0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222052" y="2785823"/>
            <a:ext cx="47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873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269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3600" b="1" dirty="0" smtClean="0"/>
              <a:t>Utility of “network thinking” for understanding GRNs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7504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Genes are not independent </a:t>
            </a:r>
          </a:p>
          <a:p>
            <a:pPr lvl="1"/>
            <a:r>
              <a:rPr lang="en-US" dirty="0" smtClean="0"/>
              <a:t>They often </a:t>
            </a:r>
            <a:r>
              <a:rPr lang="en-US" dirty="0"/>
              <a:t>regulate each other and act collectively </a:t>
            </a:r>
          </a:p>
          <a:p>
            <a:pPr lvl="1"/>
            <a:r>
              <a:rPr lang="en-US" dirty="0" smtClean="0"/>
              <a:t>This </a:t>
            </a:r>
            <a:r>
              <a:rPr lang="en-US" dirty="0"/>
              <a:t>collective behavior can be </a:t>
            </a:r>
            <a:r>
              <a:rPr lang="en-US" dirty="0" smtClean="0"/>
              <a:t>observed experimentally</a:t>
            </a:r>
            <a:endParaRPr lang="en-US" dirty="0" smtClean="0">
              <a:effectLst/>
            </a:endParaRPr>
          </a:p>
          <a:p>
            <a:r>
              <a:rPr lang="en-US" dirty="0" smtClean="0"/>
              <a:t>Some </a:t>
            </a:r>
            <a:r>
              <a:rPr lang="en-US" dirty="0"/>
              <a:t>genes control the response of the cell to changes in the environment by regulating other genes; </a:t>
            </a:r>
            <a:endParaRPr lang="en-US" dirty="0" smtClean="0">
              <a:effectLst/>
            </a:endParaRPr>
          </a:p>
          <a:p>
            <a:r>
              <a:rPr lang="en-US" dirty="0" smtClean="0"/>
              <a:t>Potential </a:t>
            </a:r>
            <a:r>
              <a:rPr lang="en-US" dirty="0"/>
              <a:t>discovery of triggering mechanism and treatments for </a:t>
            </a:r>
            <a:r>
              <a:rPr lang="en-US" dirty="0" smtClean="0"/>
              <a:t>disease, better understanding of the function of cells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88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Utility of Boolean Network modeling: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Explains </a:t>
            </a:r>
            <a:r>
              <a:rPr lang="en-US" dirty="0"/>
              <a:t>the dynamic behavior of living systems efficiently </a:t>
            </a:r>
            <a:endParaRPr lang="en-US" dirty="0" smtClean="0"/>
          </a:p>
          <a:p>
            <a:r>
              <a:rPr lang="en-US" dirty="0" smtClean="0"/>
              <a:t>Boolean </a:t>
            </a:r>
            <a:r>
              <a:rPr lang="en-US" dirty="0"/>
              <a:t>algebra provides a rich set of algorithms already available for supervised learning in binary domain, such as logical analysis of data, and Boolean-based classification algorithms </a:t>
            </a:r>
            <a:endParaRPr lang="en-US" dirty="0" smtClean="0"/>
          </a:p>
          <a:p>
            <a:r>
              <a:rPr lang="en-US" dirty="0" smtClean="0"/>
              <a:t>Dichotomization </a:t>
            </a:r>
            <a:r>
              <a:rPr lang="en-US" dirty="0"/>
              <a:t>to binary values improves accuracy of classification and simplifies the obtained models by reducing the noise level in experimental data </a:t>
            </a:r>
            <a:endParaRPr lang="en-US" dirty="0" smtClean="0"/>
          </a:p>
          <a:p>
            <a:r>
              <a:rPr lang="en-US" dirty="0" smtClean="0"/>
              <a:t>Ease of information-theoretic analysis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251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Drawbacks of Boolean network modeling: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Requires </a:t>
            </a:r>
            <a:r>
              <a:rPr lang="en-US" dirty="0"/>
              <a:t>heavy computing times to construct a network structure </a:t>
            </a:r>
          </a:p>
          <a:p>
            <a:r>
              <a:rPr lang="en-US" dirty="0" smtClean="0"/>
              <a:t>Needs </a:t>
            </a:r>
            <a:r>
              <a:rPr lang="en-US" dirty="0"/>
              <a:t>specific time course data that well capture pathway interactions, but often uncertain whether there are such time points and, even so, whether they were captured well by a time-course experiment </a:t>
            </a:r>
          </a:p>
          <a:p>
            <a:r>
              <a:rPr lang="en-US" dirty="0" smtClean="0"/>
              <a:t>Needs </a:t>
            </a:r>
            <a:r>
              <a:rPr lang="en-US" dirty="0"/>
              <a:t>a relatively large number of time points </a:t>
            </a:r>
          </a:p>
          <a:p>
            <a:r>
              <a:rPr lang="en-US" dirty="0" smtClean="0"/>
              <a:t>Lose </a:t>
            </a:r>
            <a:r>
              <a:rPr lang="en-US" dirty="0"/>
              <a:t>quantitative information by dichotomization to binary values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73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/>
              <a:t>Network modeling using Boolean Networks (BN)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Genes: X, Y </a:t>
            </a:r>
          </a:p>
          <a:p>
            <a:pPr marL="0" indent="0">
              <a:buNone/>
            </a:pPr>
            <a:r>
              <a:rPr lang="en-US" dirty="0"/>
              <a:t>Gene products: x, y </a:t>
            </a:r>
          </a:p>
          <a:p>
            <a:pPr marL="0" indent="0">
              <a:buNone/>
            </a:pPr>
            <a:r>
              <a:rPr lang="en-US" dirty="0" smtClean="0"/>
              <a:t>Boolean </a:t>
            </a:r>
            <a:r>
              <a:rPr lang="en-US" dirty="0"/>
              <a:t>states: 0 or 1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x </a:t>
            </a:r>
            <a:r>
              <a:rPr lang="en-US" dirty="0"/>
              <a:t>= </a:t>
            </a:r>
            <a:r>
              <a:rPr lang="en-US" dirty="0" smtClean="0"/>
              <a:t>0 </a:t>
            </a:r>
            <a:r>
              <a:rPr lang="en-US" dirty="0" smtClean="0">
                <a:effectLst/>
                <a:latin typeface="Wingdings"/>
              </a:rPr>
              <a:t> </a:t>
            </a:r>
            <a:r>
              <a:rPr lang="en-US" dirty="0" smtClean="0"/>
              <a:t>Gene </a:t>
            </a:r>
            <a:r>
              <a:rPr lang="en-US" dirty="0"/>
              <a:t>product of X is absent </a:t>
            </a:r>
          </a:p>
          <a:p>
            <a:pPr marL="0" indent="0">
              <a:buNone/>
            </a:pPr>
            <a:r>
              <a:rPr lang="en-US" dirty="0"/>
              <a:t>y = </a:t>
            </a:r>
            <a:r>
              <a:rPr lang="en-US" dirty="0" smtClean="0"/>
              <a:t>1 </a:t>
            </a:r>
            <a:r>
              <a:rPr lang="en-US" dirty="0" smtClean="0">
                <a:effectLst/>
                <a:latin typeface="Wingdings"/>
              </a:rPr>
              <a:t> </a:t>
            </a:r>
            <a:r>
              <a:rPr lang="en-US" dirty="0" smtClean="0"/>
              <a:t>Gene </a:t>
            </a:r>
            <a:r>
              <a:rPr lang="en-US" dirty="0"/>
              <a:t>product of Y is present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X</a:t>
            </a:r>
            <a:r>
              <a:rPr lang="en-US" dirty="0"/>
              <a:t>, Y, x, y ⋲ {0,1}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511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1772</TotalTime>
  <Words>1682</Words>
  <Application>Microsoft Macintosh PowerPoint</Application>
  <PresentationFormat>On-screen Show (4:3)</PresentationFormat>
  <Paragraphs>474</Paragraphs>
  <Slides>35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GRNs, Boolean networks, networkx, coding</vt:lpstr>
      <vt:lpstr>Using Github (from last time)</vt:lpstr>
      <vt:lpstr>Networks in Systems Biology</vt:lpstr>
      <vt:lpstr>Gene Regulatory network</vt:lpstr>
      <vt:lpstr>Modeling GRNs</vt:lpstr>
      <vt:lpstr>Utility of “network thinking” for understanding GRNs</vt:lpstr>
      <vt:lpstr>Utility of Boolean Network modeling:</vt:lpstr>
      <vt:lpstr>Drawbacks of Boolean network modeling:</vt:lpstr>
      <vt:lpstr>Network modeling using Boolean Networks (BN)</vt:lpstr>
      <vt:lpstr>Network modeling using Boolean Networks (BN)</vt:lpstr>
      <vt:lpstr>Boolean network models of GRNs</vt:lpstr>
      <vt:lpstr>Our example of a three node graph</vt:lpstr>
      <vt:lpstr>PowerPoint Presentation</vt:lpstr>
      <vt:lpstr>Example of a three node graph</vt:lpstr>
      <vt:lpstr>Example of a three node graph</vt:lpstr>
      <vt:lpstr>Example of a three node graph</vt:lpstr>
      <vt:lpstr>Example of a three node graph</vt:lpstr>
      <vt:lpstr>Example of a three node graph</vt:lpstr>
      <vt:lpstr>PowerPoint Presentation</vt:lpstr>
      <vt:lpstr>State Transition Graphs</vt:lpstr>
      <vt:lpstr>PowerPoint Presentation</vt:lpstr>
      <vt:lpstr>Attractors</vt:lpstr>
      <vt:lpstr>Synchronous Boolean networks  </vt:lpstr>
      <vt:lpstr>Asynchronous Boolean networks </vt:lpstr>
      <vt:lpstr>Properties of Attractors in Synchronous and Asynchronous Boolean Networks</vt:lpstr>
      <vt:lpstr>Our test network has two attractors</vt:lpstr>
      <vt:lpstr>PowerPoint Presentation</vt:lpstr>
      <vt:lpstr>PowerPoint Presentation</vt:lpstr>
      <vt:lpstr>Working with Networkx</vt:lpstr>
      <vt:lpstr>What is Networkx?</vt:lpstr>
      <vt:lpstr>Networkx</vt:lpstr>
      <vt:lpstr>Why use Networkx?</vt:lpstr>
      <vt:lpstr>An Example</vt:lpstr>
      <vt:lpstr>Drawing and Plotting w/ Networkx</vt:lpstr>
      <vt:lpstr>Networkx Tutorial and Download</vt:lpstr>
    </vt:vector>
  </TitlesOfParts>
  <Company>Arizona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Walker</dc:creator>
  <cp:lastModifiedBy>Sara Walker</cp:lastModifiedBy>
  <cp:revision>35</cp:revision>
  <dcterms:created xsi:type="dcterms:W3CDTF">2016-01-26T21:07:00Z</dcterms:created>
  <dcterms:modified xsi:type="dcterms:W3CDTF">2016-01-28T02:39:11Z</dcterms:modified>
</cp:coreProperties>
</file>

<file path=docProps/thumbnail.jpeg>
</file>